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Open Sans" charset="1" panose="020B0606030504020204"/>
      <p:regular r:id="rId24"/>
    </p:embeddedFont>
    <p:embeddedFont>
      <p:font typeface="Agrandir Narrow Bold" charset="1" panose="00000806000000000000"/>
      <p:regular r:id="rId25"/>
    </p:embeddedFont>
    <p:embeddedFont>
      <p:font typeface="Open Sauce Medium" charset="1" panose="00000600000000000000"/>
      <p:regular r:id="rId26"/>
    </p:embeddedFont>
    <p:embeddedFont>
      <p:font typeface="Open Sauce Light" charset="1" panose="00000400000000000000"/>
      <p:regular r:id="rId27"/>
    </p:embeddedFont>
    <p:embeddedFont>
      <p:font typeface="Days" charset="1" panose="02000505050000020004"/>
      <p:regular r:id="rId28"/>
    </p:embeddedFont>
    <p:embeddedFont>
      <p:font typeface="Open Sauce Light Italics" charset="1" panose="00000400000000000000"/>
      <p:regular r:id="rId29"/>
    </p:embeddedFont>
    <p:embeddedFont>
      <p:font typeface="Agrandir Narrow" charset="1" panose="00000506000000000000"/>
      <p:regular r:id="rId32"/>
    </p:embeddedFont>
    <p:embeddedFont>
      <p:font typeface="Open Sans Bold" charset="1" panose="020B0806030504020204"/>
      <p:regular r:id="rId33"/>
    </p:embeddedFont>
    <p:embeddedFont>
      <p:font typeface="Heebo Black" charset="1" panose="00000A00000000000000"/>
      <p:regular r:id="rId34"/>
    </p:embeddedFont>
    <p:embeddedFont>
      <p:font typeface="Assistant Regular" charset="1" panose="00000500000000000000"/>
      <p:regular r:id="rId35"/>
    </p:embeddedFont>
    <p:embeddedFont>
      <p:font typeface="Open Sauce Bold" charset="1" panose="000008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notesMasters/notesMaster1.xml" Type="http://schemas.openxmlformats.org/officeDocument/2006/relationships/notesMaster"/><Relationship Id="rId22" Target="theme/theme2.xml" Type="http://schemas.openxmlformats.org/officeDocument/2006/relationships/theme"/><Relationship Id="rId23" Target="notesSlides/notesSlide1.xml" Type="http://schemas.openxmlformats.org/officeDocument/2006/relationships/note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notesSlides/notesSlide2.xml" Type="http://schemas.openxmlformats.org/officeDocument/2006/relationships/notesSlide"/><Relationship Id="rId31" Target="notesSlides/notesSlide3.xml" Type="http://schemas.openxmlformats.org/officeDocument/2006/relationships/note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Développement d'Applications Web Temps Réel avec Angular et WebSocket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Communication bidirectionnelle persistante :</a:t>
            </a:r>
          </a:p>
          <a:p>
            <a:r>
              <a:rPr lang="en-US"/>
              <a:t/>
            </a:r>
          </a:p>
          <a:p>
            <a:r>
              <a:rPr lang="en-US"/>
              <a:t>Contrairement au HTTP classique, qui fonctionne sur un modèle requête-réponse, WebSocket permet aux deux parties (client et serveur) d'envoyer des données à tout moment.</a:t>
            </a:r>
          </a:p>
          <a:p>
            <a:r>
              <a:rPr lang="en-US"/>
              <a:t/>
            </a:r>
          </a:p>
          <a:p>
            <a:r>
              <a:rPr lang="en-US"/>
              <a:t>Exemple : dans une messagerie, un utilisateur peut envoyer un message pendant que le serveur envoie une notification ou une réponse.</a:t>
            </a:r>
          </a:p>
          <a:p>
            <a:r>
              <a:rPr lang="en-US"/>
              <a:t/>
            </a:r>
          </a:p>
          <a:p>
            <a:r>
              <a:rPr lang="en-US"/>
              <a:t>2. Réduction de la latence :</a:t>
            </a:r>
          </a:p>
          <a:p>
            <a:r>
              <a:rPr lang="en-US"/>
              <a:t/>
            </a:r>
          </a:p>
          <a:p>
            <a:r>
              <a:rPr lang="en-US"/>
              <a:t>WebSocket réduit la latence en éliminant la nécessité de réouvrir une connexion pour chaque échange. Une fois la connexion établie, les données sont échangées de manière fluide et rapide.</a:t>
            </a:r>
          </a:p>
          <a:p>
            <a:r>
              <a:rPr lang="en-US"/>
              <a:t/>
            </a:r>
          </a:p>
          <a:p>
            <a:r>
              <a:rPr lang="en-US"/>
              <a:t>Comparé au long-polling HTTP, WebSocket consomme moins de ressources réseau.</a:t>
            </a:r>
          </a:p>
          <a:p>
            <a:r>
              <a:rPr lang="en-US"/>
              <a:t/>
            </a:r>
          </a:p>
          <a:p>
            <a:r>
              <a:rPr lang="en-US"/>
              <a:t>3. Meilleure gestion des mises à jour fréquentes :</a:t>
            </a:r>
          </a:p>
          <a:p>
            <a:r>
              <a:rPr lang="en-US"/>
              <a:t/>
            </a:r>
          </a:p>
          <a:p>
            <a:r>
              <a:rPr lang="en-US"/>
              <a:t>Idéal pour les cas nécessitant des mises à jour constantes, comme le suivi en temps réel, les flux vidéo/audio ou les tableaux de bord dynamiques.</a:t>
            </a:r>
          </a:p>
          <a:p>
            <a:r>
              <a:rPr lang="en-US"/>
              <a:t/>
            </a:r>
          </a:p>
          <a:p>
            <a:r>
              <a:rPr lang="en-US"/>
              <a:t>4. Optimisation des ressources :</a:t>
            </a:r>
          </a:p>
          <a:p>
            <a:r>
              <a:rPr lang="en-US"/>
              <a:t/>
            </a:r>
          </a:p>
          <a:p>
            <a:r>
              <a:rPr lang="en-US"/>
              <a:t>Avec une connexion unique et persistante, WebSocket limite les allers-retours inutiles, réduisant ainsi la charge serveur et le trafic réseau.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HandShake HTTP :</a:t>
            </a:r>
          </a:p>
          <a:p>
            <a:r>
              <a:rPr lang="en-US"/>
              <a:t>Le client envoie une requête HTTP avec des en-têtes spécifiques pour demander une mise à jour vers WebSocket.</a:t>
            </a:r>
          </a:p>
          <a:p>
            <a:r>
              <a:rPr lang="en-US"/>
              <a:t>Le serveur répond en validant ou refusant la demande.</a:t>
            </a:r>
          </a:p>
          <a:p>
            <a:r>
              <a:rPr lang="en-US"/>
              <a:t/>
            </a:r>
          </a:p>
          <a:p>
            <a:r>
              <a:rPr lang="en-US"/>
              <a:t>2. Connexion WebSocket :</a:t>
            </a:r>
          </a:p>
          <a:p>
            <a:r>
              <a:rPr lang="en-US"/>
              <a:t>Une fois le handshake réussi, la connexion HTTP devient une connexion WebSocket persistante.</a:t>
            </a:r>
          </a:p>
          <a:p>
            <a:r>
              <a:rPr lang="en-US"/>
              <a:t>Le client et le serveur peuvent échanger des messages en temps réel de manière bidirectionnelle.</a:t>
            </a:r>
          </a:p>
          <a:p>
            <a:r>
              <a:rPr lang="en-US"/>
              <a:t/>
            </a:r>
          </a:p>
          <a:p>
            <a:r>
              <a:rPr lang="en-US"/>
              <a:t>3. Échange de messages :</a:t>
            </a:r>
          </a:p>
          <a:p>
            <a:r>
              <a:rPr lang="en-US"/>
              <a:t>Les données sont envoyées sous forme de frames de texte ou de binaire, sans besoin de réétablir la connexion.</a:t>
            </a:r>
          </a:p>
          <a:p>
            <a:r>
              <a:rPr lang="en-US"/>
              <a:t/>
            </a:r>
          </a:p>
          <a:p>
            <a:r>
              <a:rPr lang="en-US"/>
              <a:t>4. Fermeture de la connexion :</a:t>
            </a:r>
          </a:p>
          <a:p>
            <a:r>
              <a:rPr lang="en-US"/>
              <a:t>Lorsqu'une des parties souhaite terminer la communication, elle envoie un message de fermeture et la connexion est fermée proprement.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VAGbJYjOP1s.mp4" Type="http://schemas.openxmlformats.org/officeDocument/2006/relationships/video"/><Relationship Id="rId4" Target="../media/VAGbJYjOP1s.mp4" Type="http://schemas.microsoft.com/office/2007/relationships/media"/></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 Id="rId6" Target="../media/image10.jpeg" Type="http://schemas.openxmlformats.org/officeDocument/2006/relationships/image"/><Relationship Id="rId7"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 Id="rId5"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3"/>
            <a:stretch>
              <a:fillRect l="-9549" t="-14710" r="-62593" b="-49091"/>
            </a:stretch>
          </a:blipFill>
        </p:spPr>
      </p:sp>
      <p:sp>
        <p:nvSpPr>
          <p:cNvPr name="AutoShape 3" id="3"/>
          <p:cNvSpPr/>
          <p:nvPr/>
        </p:nvSpPr>
        <p:spPr>
          <a:xfrm>
            <a:off x="1619281" y="6499740"/>
            <a:ext cx="9526284" cy="0"/>
          </a:xfrm>
          <a:prstGeom prst="line">
            <a:avLst/>
          </a:prstGeom>
          <a:ln cap="rnd" w="76200">
            <a:solidFill>
              <a:srgbClr val="F5F5F5"/>
            </a:solidFill>
            <a:prstDash val="solid"/>
            <a:headEnd type="none" len="sm" w="sm"/>
            <a:tailEnd type="none" len="sm" w="sm"/>
          </a:ln>
        </p:spPr>
      </p:sp>
      <p:sp>
        <p:nvSpPr>
          <p:cNvPr name="TextBox 4" id="4"/>
          <p:cNvSpPr txBox="true"/>
          <p:nvPr/>
        </p:nvSpPr>
        <p:spPr>
          <a:xfrm rot="0">
            <a:off x="1028700" y="3206044"/>
            <a:ext cx="11725811" cy="2500655"/>
          </a:xfrm>
          <a:prstGeom prst="rect">
            <a:avLst/>
          </a:prstGeom>
        </p:spPr>
        <p:txBody>
          <a:bodyPr anchor="t" rtlCol="false" tIns="0" lIns="0" bIns="0" rIns="0">
            <a:spAutoFit/>
          </a:bodyPr>
          <a:lstStyle/>
          <a:p>
            <a:pPr algn="just">
              <a:lnSpc>
                <a:spcPts val="6666"/>
              </a:lnSpc>
            </a:pPr>
            <a:r>
              <a:rPr lang="en-US" sz="5089" spc="305">
                <a:solidFill>
                  <a:srgbClr val="FFFFFF"/>
                </a:solidFill>
                <a:latin typeface="Open Sans"/>
                <a:ea typeface="Open Sans"/>
                <a:cs typeface="Open Sans"/>
                <a:sym typeface="Open Sans"/>
              </a:rPr>
              <a:t>DÉVELOPPEMENT D'APPLICATIONS WEB TEMPS RÉEL AVEC ANGULAR ET WEBSOCKET</a:t>
            </a:r>
          </a:p>
        </p:txBody>
      </p:sp>
      <p:sp>
        <p:nvSpPr>
          <p:cNvPr name="TextBox 5" id="5"/>
          <p:cNvSpPr txBox="true"/>
          <p:nvPr/>
        </p:nvSpPr>
        <p:spPr>
          <a:xfrm rot="0">
            <a:off x="1619281" y="7233165"/>
            <a:ext cx="9526284" cy="514350"/>
          </a:xfrm>
          <a:prstGeom prst="rect">
            <a:avLst/>
          </a:prstGeom>
        </p:spPr>
        <p:txBody>
          <a:bodyPr anchor="t" rtlCol="false" tIns="0" lIns="0" bIns="0" rIns="0">
            <a:spAutoFit/>
          </a:bodyPr>
          <a:lstStyle/>
          <a:p>
            <a:pPr algn="l">
              <a:lnSpc>
                <a:spcPts val="3300"/>
              </a:lnSpc>
            </a:pPr>
            <a:r>
              <a:rPr lang="en-US" sz="3000" spc="254" b="true">
                <a:solidFill>
                  <a:srgbClr val="FFFFFF"/>
                </a:solidFill>
                <a:latin typeface="Agrandir Narrow Bold"/>
                <a:ea typeface="Agrandir Narrow Bold"/>
                <a:cs typeface="Agrandir Narrow Bold"/>
                <a:sym typeface="Agrandir Narrow Bold"/>
              </a:rPr>
              <a:t>réalisé par : mariam kara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1906059" y="1805470"/>
            <a:ext cx="6511495" cy="6973368"/>
            <a:chOff x="0" y="0"/>
            <a:chExt cx="1350514" cy="1446309"/>
          </a:xfrm>
        </p:grpSpPr>
        <p:sp>
          <p:nvSpPr>
            <p:cNvPr name="Freeform 4" id="4"/>
            <p:cNvSpPr/>
            <p:nvPr/>
          </p:nvSpPr>
          <p:spPr>
            <a:xfrm flipH="false" flipV="false" rot="0">
              <a:off x="0" y="0"/>
              <a:ext cx="1350514" cy="1446309"/>
            </a:xfrm>
            <a:custGeom>
              <a:avLst/>
              <a:gdLst/>
              <a:ahLst/>
              <a:cxnLst/>
              <a:rect r="r" b="b" t="t" l="l"/>
              <a:pathLst>
                <a:path h="1446309" w="1350514">
                  <a:moveTo>
                    <a:pt x="0" y="0"/>
                  </a:moveTo>
                  <a:lnTo>
                    <a:pt x="1350514" y="0"/>
                  </a:lnTo>
                  <a:lnTo>
                    <a:pt x="1350514" y="1446309"/>
                  </a:lnTo>
                  <a:lnTo>
                    <a:pt x="0" y="1446309"/>
                  </a:lnTo>
                  <a:close/>
                </a:path>
              </a:pathLst>
            </a:custGeom>
            <a:solidFill>
              <a:srgbClr val="F5F5F5"/>
            </a:solidFill>
            <a:ln cap="sq">
              <a:noFill/>
              <a:prstDash val="solid"/>
              <a:miter/>
            </a:ln>
          </p:spPr>
        </p:sp>
        <p:sp>
          <p:nvSpPr>
            <p:cNvPr name="TextBox 5" id="5"/>
            <p:cNvSpPr txBox="true"/>
            <p:nvPr/>
          </p:nvSpPr>
          <p:spPr>
            <a:xfrm>
              <a:off x="0" y="-28575"/>
              <a:ext cx="1350514" cy="1474884"/>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9581812" y="1805470"/>
            <a:ext cx="6511495" cy="6973368"/>
            <a:chOff x="0" y="0"/>
            <a:chExt cx="1350514" cy="1446309"/>
          </a:xfrm>
        </p:grpSpPr>
        <p:sp>
          <p:nvSpPr>
            <p:cNvPr name="Freeform 7" id="7"/>
            <p:cNvSpPr/>
            <p:nvPr/>
          </p:nvSpPr>
          <p:spPr>
            <a:xfrm flipH="false" flipV="false" rot="0">
              <a:off x="0" y="0"/>
              <a:ext cx="1350514" cy="1446309"/>
            </a:xfrm>
            <a:custGeom>
              <a:avLst/>
              <a:gdLst/>
              <a:ahLst/>
              <a:cxnLst/>
              <a:rect r="r" b="b" t="t" l="l"/>
              <a:pathLst>
                <a:path h="1446309" w="1350514">
                  <a:moveTo>
                    <a:pt x="0" y="0"/>
                  </a:moveTo>
                  <a:lnTo>
                    <a:pt x="1350514" y="0"/>
                  </a:lnTo>
                  <a:lnTo>
                    <a:pt x="1350514" y="1446309"/>
                  </a:lnTo>
                  <a:lnTo>
                    <a:pt x="0" y="1446309"/>
                  </a:lnTo>
                  <a:close/>
                </a:path>
              </a:pathLst>
            </a:custGeom>
            <a:solidFill>
              <a:srgbClr val="F5F5F5"/>
            </a:solidFill>
            <a:ln cap="sq">
              <a:noFill/>
              <a:prstDash val="solid"/>
              <a:miter/>
            </a:ln>
          </p:spPr>
        </p:sp>
        <p:sp>
          <p:nvSpPr>
            <p:cNvPr name="TextBox 8" id="8"/>
            <p:cNvSpPr txBox="true"/>
            <p:nvPr/>
          </p:nvSpPr>
          <p:spPr>
            <a:xfrm>
              <a:off x="0" y="-28575"/>
              <a:ext cx="1350514" cy="1474884"/>
            </a:xfrm>
            <a:prstGeom prst="rect">
              <a:avLst/>
            </a:prstGeom>
          </p:spPr>
          <p:txBody>
            <a:bodyPr anchor="ctr" rtlCol="false" tIns="50800" lIns="50800" bIns="50800" rIns="50800"/>
            <a:lstStyle/>
            <a:p>
              <a:pPr algn="ctr">
                <a:lnSpc>
                  <a:spcPts val="1869"/>
                </a:lnSpc>
              </a:pPr>
            </a:p>
          </p:txBody>
        </p:sp>
      </p:grpSp>
      <p:sp>
        <p:nvSpPr>
          <p:cNvPr name="TextBox 9" id="9"/>
          <p:cNvSpPr txBox="true"/>
          <p:nvPr/>
        </p:nvSpPr>
        <p:spPr>
          <a:xfrm rot="0">
            <a:off x="3003732" y="2037643"/>
            <a:ext cx="4316149" cy="1029043"/>
          </a:xfrm>
          <a:prstGeom prst="rect">
            <a:avLst/>
          </a:prstGeom>
        </p:spPr>
        <p:txBody>
          <a:bodyPr anchor="t" rtlCol="false" tIns="0" lIns="0" bIns="0" rIns="0">
            <a:spAutoFit/>
          </a:bodyPr>
          <a:lstStyle/>
          <a:p>
            <a:pPr algn="ctr">
              <a:lnSpc>
                <a:spcPts val="4181"/>
              </a:lnSpc>
            </a:pPr>
            <a:r>
              <a:rPr lang="en-US" sz="2986" spc="209">
                <a:solidFill>
                  <a:srgbClr val="000000"/>
                </a:solidFill>
                <a:latin typeface="Days"/>
                <a:ea typeface="Days"/>
                <a:cs typeface="Days"/>
                <a:sym typeface="Days"/>
              </a:rPr>
              <a:t>Architecture générale</a:t>
            </a:r>
          </a:p>
        </p:txBody>
      </p:sp>
      <p:sp>
        <p:nvSpPr>
          <p:cNvPr name="TextBox 10" id="10"/>
          <p:cNvSpPr txBox="true"/>
          <p:nvPr/>
        </p:nvSpPr>
        <p:spPr>
          <a:xfrm rot="0">
            <a:off x="10750115" y="2285465"/>
            <a:ext cx="4174889" cy="523875"/>
          </a:xfrm>
          <a:prstGeom prst="rect">
            <a:avLst/>
          </a:prstGeom>
        </p:spPr>
        <p:txBody>
          <a:bodyPr anchor="t" rtlCol="false" tIns="0" lIns="0" bIns="0" rIns="0">
            <a:spAutoFit/>
          </a:bodyPr>
          <a:lstStyle/>
          <a:p>
            <a:pPr algn="ctr">
              <a:lnSpc>
                <a:spcPts val="4200"/>
              </a:lnSpc>
            </a:pPr>
            <a:r>
              <a:rPr lang="en-US" sz="3000" spc="210">
                <a:solidFill>
                  <a:srgbClr val="000000"/>
                </a:solidFill>
                <a:latin typeface="Days"/>
                <a:ea typeface="Days"/>
                <a:cs typeface="Days"/>
                <a:sym typeface="Days"/>
              </a:rPr>
              <a:t>Workflow</a:t>
            </a:r>
          </a:p>
        </p:txBody>
      </p:sp>
      <p:sp>
        <p:nvSpPr>
          <p:cNvPr name="TextBox 11" id="11"/>
          <p:cNvSpPr txBox="true"/>
          <p:nvPr/>
        </p:nvSpPr>
        <p:spPr>
          <a:xfrm rot="0">
            <a:off x="2454896" y="3508838"/>
            <a:ext cx="5413822" cy="4767453"/>
          </a:xfrm>
          <a:prstGeom prst="rect">
            <a:avLst/>
          </a:prstGeom>
        </p:spPr>
        <p:txBody>
          <a:bodyPr anchor="t" rtlCol="false" tIns="0" lIns="0" bIns="0" rIns="0">
            <a:spAutoFit/>
          </a:bodyPr>
          <a:lstStyle/>
          <a:p>
            <a:pPr algn="just">
              <a:lnSpc>
                <a:spcPts val="3401"/>
              </a:lnSpc>
            </a:pPr>
          </a:p>
          <a:p>
            <a:pPr algn="just">
              <a:lnSpc>
                <a:spcPts val="3401"/>
              </a:lnSpc>
            </a:pPr>
            <a:r>
              <a:rPr lang="en-US" sz="2429" b="true">
                <a:solidFill>
                  <a:srgbClr val="000000"/>
                </a:solidFill>
                <a:latin typeface="Agrandir Narrow Bold"/>
                <a:ea typeface="Agrandir Narrow Bold"/>
                <a:cs typeface="Agrandir Narrow Bold"/>
                <a:sym typeface="Agrandir Narrow Bold"/>
              </a:rPr>
              <a:t>Client (Frontend) :</a:t>
            </a:r>
          </a:p>
          <a:p>
            <a:pPr algn="just">
              <a:lnSpc>
                <a:spcPts val="3401"/>
              </a:lnSpc>
            </a:pPr>
            <a:r>
              <a:rPr lang="en-US" sz="2429">
                <a:solidFill>
                  <a:srgbClr val="000000"/>
                </a:solidFill>
                <a:latin typeface="Agrandir Narrow"/>
                <a:ea typeface="Agrandir Narrow"/>
                <a:cs typeface="Agrandir Narrow"/>
                <a:sym typeface="Agrandir Narrow"/>
              </a:rPr>
              <a:t>Angular gère l’interface utilisateur et la communication avec le serveur via WebSocket.</a:t>
            </a:r>
          </a:p>
          <a:p>
            <a:pPr algn="just">
              <a:lnSpc>
                <a:spcPts val="3401"/>
              </a:lnSpc>
            </a:pPr>
          </a:p>
          <a:p>
            <a:pPr algn="just">
              <a:lnSpc>
                <a:spcPts val="3401"/>
              </a:lnSpc>
            </a:pPr>
            <a:r>
              <a:rPr lang="en-US" sz="2429" b="true">
                <a:solidFill>
                  <a:srgbClr val="000000"/>
                </a:solidFill>
                <a:latin typeface="Agrandir Narrow Bold"/>
                <a:ea typeface="Agrandir Narrow Bold"/>
                <a:cs typeface="Agrandir Narrow Bold"/>
                <a:sym typeface="Agrandir Narrow Bold"/>
              </a:rPr>
              <a:t>Serveur (Backend) :</a:t>
            </a:r>
          </a:p>
          <a:p>
            <a:pPr algn="just">
              <a:lnSpc>
                <a:spcPts val="3401"/>
              </a:lnSpc>
            </a:pPr>
            <a:r>
              <a:rPr lang="en-US" sz="2429">
                <a:solidFill>
                  <a:srgbClr val="000000"/>
                </a:solidFill>
                <a:latin typeface="Agrandir Narrow"/>
                <a:ea typeface="Agrandir Narrow"/>
                <a:cs typeface="Agrandir Narrow"/>
                <a:sym typeface="Agrandir Narrow"/>
              </a:rPr>
              <a:t>Le serveur WebSocket traite les connexions des clients et gère les données en temps réel.</a:t>
            </a:r>
          </a:p>
          <a:p>
            <a:pPr algn="just" marL="0" indent="0" lvl="0">
              <a:lnSpc>
                <a:spcPts val="3401"/>
              </a:lnSpc>
              <a:spcBef>
                <a:spcPct val="0"/>
              </a:spcBef>
            </a:pPr>
          </a:p>
        </p:txBody>
      </p:sp>
      <p:sp>
        <p:nvSpPr>
          <p:cNvPr name="TextBox 12" id="12"/>
          <p:cNvSpPr txBox="true"/>
          <p:nvPr/>
        </p:nvSpPr>
        <p:spPr>
          <a:xfrm rot="0">
            <a:off x="10213530" y="4013709"/>
            <a:ext cx="5248059" cy="3910112"/>
          </a:xfrm>
          <a:prstGeom prst="rect">
            <a:avLst/>
          </a:prstGeom>
        </p:spPr>
        <p:txBody>
          <a:bodyPr anchor="t" rtlCol="false" tIns="0" lIns="0" bIns="0" rIns="0">
            <a:spAutoFit/>
          </a:bodyPr>
          <a:lstStyle/>
          <a:p>
            <a:pPr algn="just" marL="525411" indent="-262706" lvl="1">
              <a:lnSpc>
                <a:spcPts val="3407"/>
              </a:lnSpc>
              <a:buFont typeface="Arial"/>
              <a:buChar char="•"/>
            </a:pPr>
            <a:r>
              <a:rPr lang="en-US" sz="2433">
                <a:solidFill>
                  <a:srgbClr val="000000"/>
                </a:solidFill>
                <a:latin typeface="Agrandir Narrow"/>
                <a:ea typeface="Agrandir Narrow"/>
                <a:cs typeface="Agrandir Narrow"/>
                <a:sym typeface="Agrandir Narrow"/>
              </a:rPr>
              <a:t>Le client établit une connexion WebSocket avec le serveur.</a:t>
            </a:r>
          </a:p>
          <a:p>
            <a:pPr algn="just">
              <a:lnSpc>
                <a:spcPts val="3407"/>
              </a:lnSpc>
            </a:pPr>
          </a:p>
          <a:p>
            <a:pPr algn="just" marL="525411" indent="-262706" lvl="1">
              <a:lnSpc>
                <a:spcPts val="3407"/>
              </a:lnSpc>
              <a:buFont typeface="Arial"/>
              <a:buChar char="•"/>
            </a:pPr>
            <a:r>
              <a:rPr lang="en-US" sz="2433">
                <a:solidFill>
                  <a:srgbClr val="000000"/>
                </a:solidFill>
                <a:latin typeface="Agrandir Narrow"/>
                <a:ea typeface="Agrandir Narrow"/>
                <a:cs typeface="Agrandir Narrow"/>
                <a:sym typeface="Agrandir Narrow"/>
              </a:rPr>
              <a:t>Le serveur envoie des mises à jour en temps réel au client.</a:t>
            </a:r>
          </a:p>
          <a:p>
            <a:pPr algn="just">
              <a:lnSpc>
                <a:spcPts val="3407"/>
              </a:lnSpc>
            </a:pPr>
          </a:p>
          <a:p>
            <a:pPr algn="just" marL="525411" indent="-262706" lvl="1">
              <a:lnSpc>
                <a:spcPts val="3407"/>
              </a:lnSpc>
              <a:buFont typeface="Arial"/>
              <a:buChar char="•"/>
            </a:pPr>
            <a:r>
              <a:rPr lang="en-US" sz="2433">
                <a:solidFill>
                  <a:srgbClr val="000000"/>
                </a:solidFill>
                <a:latin typeface="Agrandir Narrow"/>
                <a:ea typeface="Agrandir Narrow"/>
                <a:cs typeface="Agrandir Narrow"/>
                <a:sym typeface="Agrandir Narrow"/>
              </a:rPr>
              <a:t>Angular affiche les données reçues dans l’interface utilisateur.</a:t>
            </a:r>
          </a:p>
          <a:p>
            <a:pPr algn="just" marL="0" indent="0" lvl="0">
              <a:lnSpc>
                <a:spcPts val="3407"/>
              </a:lnSpc>
              <a:spcBef>
                <a:spcPct val="0"/>
              </a:spcBef>
            </a:pPr>
          </a:p>
        </p:txBody>
      </p:sp>
      <p:sp>
        <p:nvSpPr>
          <p:cNvPr name="AutoShape 13" id="13"/>
          <p:cNvSpPr/>
          <p:nvPr/>
        </p:nvSpPr>
        <p:spPr>
          <a:xfrm flipH="true" flipV="true">
            <a:off x="-6739003" y="3346913"/>
            <a:ext cx="15156557" cy="0"/>
          </a:xfrm>
          <a:prstGeom prst="line">
            <a:avLst/>
          </a:prstGeom>
          <a:ln cap="flat" w="76200">
            <a:solidFill>
              <a:srgbClr val="C23A97"/>
            </a:solidFill>
            <a:prstDash val="solid"/>
            <a:headEnd type="none" len="sm" w="sm"/>
            <a:tailEnd type="none" len="sm" w="sm"/>
          </a:ln>
        </p:spPr>
      </p:sp>
      <p:sp>
        <p:nvSpPr>
          <p:cNvPr name="AutoShape 14" id="14"/>
          <p:cNvSpPr/>
          <p:nvPr/>
        </p:nvSpPr>
        <p:spPr>
          <a:xfrm flipH="true" flipV="true">
            <a:off x="9581812" y="3385013"/>
            <a:ext cx="15156557" cy="0"/>
          </a:xfrm>
          <a:prstGeom prst="line">
            <a:avLst/>
          </a:prstGeom>
          <a:ln cap="flat" w="76200">
            <a:solidFill>
              <a:srgbClr val="C23A97"/>
            </a:solidFill>
            <a:prstDash val="solid"/>
            <a:headEnd type="none" len="sm" w="sm"/>
            <a:tailEnd type="none" len="sm" w="sm"/>
          </a:ln>
        </p:spPr>
      </p:sp>
      <p:sp>
        <p:nvSpPr>
          <p:cNvPr name="TextBox 15" id="15"/>
          <p:cNvSpPr txBox="true"/>
          <p:nvPr/>
        </p:nvSpPr>
        <p:spPr>
          <a:xfrm rot="0">
            <a:off x="1028700" y="611187"/>
            <a:ext cx="15908536" cy="720725"/>
          </a:xfrm>
          <a:prstGeom prst="rect">
            <a:avLst/>
          </a:prstGeom>
        </p:spPr>
        <p:txBody>
          <a:bodyPr anchor="t" rtlCol="false" tIns="0" lIns="0" bIns="0" rIns="0">
            <a:spAutoFit/>
          </a:bodyPr>
          <a:lstStyle/>
          <a:p>
            <a:pPr algn="ctr">
              <a:lnSpc>
                <a:spcPts val="5500"/>
              </a:lnSpc>
              <a:spcBef>
                <a:spcPct val="0"/>
              </a:spcBef>
            </a:pPr>
            <a:r>
              <a:rPr lang="en-US" b="true" sz="5000" spc="200">
                <a:solidFill>
                  <a:srgbClr val="FFFFFF"/>
                </a:solidFill>
                <a:latin typeface="Open Sans Bold"/>
                <a:ea typeface="Open Sans Bold"/>
                <a:cs typeface="Open Sans Bold"/>
                <a:sym typeface="Open Sans Bold"/>
              </a:rPr>
              <a:t>5.</a:t>
            </a:r>
            <a:r>
              <a:rPr lang="en-US" b="true" sz="5000" spc="200">
                <a:solidFill>
                  <a:srgbClr val="FFFFFF"/>
                </a:solidFill>
                <a:latin typeface="Open Sans Bold"/>
                <a:ea typeface="Open Sans Bold"/>
                <a:cs typeface="Open Sans Bold"/>
                <a:sym typeface="Open Sans Bold"/>
              </a:rPr>
              <a:t>INTÉGRATION DE WEBSOCKET AVEC ANGULAR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126705">
            <a:off x="15050574" y="-596465"/>
            <a:ext cx="3288317" cy="3144454"/>
          </a:xfrm>
          <a:custGeom>
            <a:avLst/>
            <a:gdLst/>
            <a:ahLst/>
            <a:cxnLst/>
            <a:rect r="r" b="b" t="t" l="l"/>
            <a:pathLst>
              <a:path h="3144454" w="3288317">
                <a:moveTo>
                  <a:pt x="0" y="0"/>
                </a:moveTo>
                <a:lnTo>
                  <a:pt x="3288317" y="0"/>
                </a:lnTo>
                <a:lnTo>
                  <a:pt x="3288317" y="3144453"/>
                </a:lnTo>
                <a:lnTo>
                  <a:pt x="0" y="3144453"/>
                </a:lnTo>
                <a:lnTo>
                  <a:pt x="0" y="0"/>
                </a:lnTo>
                <a:close/>
              </a:path>
            </a:pathLst>
          </a:custGeom>
          <a:blipFill>
            <a:blip r:embed="rId2"/>
            <a:stretch>
              <a:fillRect l="0" t="0" r="0" b="0"/>
            </a:stretch>
          </a:blipFill>
        </p:spPr>
      </p:sp>
      <p:sp>
        <p:nvSpPr>
          <p:cNvPr name="Freeform 3" id="3"/>
          <p:cNvSpPr/>
          <p:nvPr/>
        </p:nvSpPr>
        <p:spPr>
          <a:xfrm flipH="false" flipV="false" rot="0">
            <a:off x="2488121" y="2919064"/>
            <a:ext cx="2931223" cy="708823"/>
          </a:xfrm>
          <a:custGeom>
            <a:avLst/>
            <a:gdLst/>
            <a:ahLst/>
            <a:cxnLst/>
            <a:rect r="r" b="b" t="t" l="l"/>
            <a:pathLst>
              <a:path h="708823" w="2931223">
                <a:moveTo>
                  <a:pt x="0" y="0"/>
                </a:moveTo>
                <a:lnTo>
                  <a:pt x="2931222" y="0"/>
                </a:lnTo>
                <a:lnTo>
                  <a:pt x="2931222" y="708823"/>
                </a:lnTo>
                <a:lnTo>
                  <a:pt x="0" y="7088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158094" y="6460099"/>
            <a:ext cx="1591276" cy="1121849"/>
          </a:xfrm>
          <a:custGeom>
            <a:avLst/>
            <a:gdLst/>
            <a:ahLst/>
            <a:cxnLst/>
            <a:rect r="r" b="b" t="t" l="l"/>
            <a:pathLst>
              <a:path h="1121849" w="1591276">
                <a:moveTo>
                  <a:pt x="0" y="0"/>
                </a:moveTo>
                <a:lnTo>
                  <a:pt x="1591276" y="0"/>
                </a:lnTo>
                <a:lnTo>
                  <a:pt x="1591276" y="1121850"/>
                </a:lnTo>
                <a:lnTo>
                  <a:pt x="0" y="1121850"/>
                </a:lnTo>
                <a:lnTo>
                  <a:pt x="0" y="0"/>
                </a:lnTo>
                <a:close/>
              </a:path>
            </a:pathLst>
          </a:custGeom>
          <a:blipFill>
            <a:blip r:embed="rId5"/>
            <a:stretch>
              <a:fillRect l="0" t="0" r="0" b="0"/>
            </a:stretch>
          </a:blipFill>
        </p:spPr>
      </p:sp>
      <p:sp>
        <p:nvSpPr>
          <p:cNvPr name="Freeform 5" id="5"/>
          <p:cNvSpPr/>
          <p:nvPr/>
        </p:nvSpPr>
        <p:spPr>
          <a:xfrm flipH="false" flipV="false" rot="0">
            <a:off x="10687165" y="8038095"/>
            <a:ext cx="2127031" cy="1697758"/>
          </a:xfrm>
          <a:custGeom>
            <a:avLst/>
            <a:gdLst/>
            <a:ahLst/>
            <a:cxnLst/>
            <a:rect r="r" b="b" t="t" l="l"/>
            <a:pathLst>
              <a:path h="1697758" w="2127031">
                <a:moveTo>
                  <a:pt x="0" y="0"/>
                </a:moveTo>
                <a:lnTo>
                  <a:pt x="2127032" y="0"/>
                </a:lnTo>
                <a:lnTo>
                  <a:pt x="2127032" y="1697758"/>
                </a:lnTo>
                <a:lnTo>
                  <a:pt x="0" y="16977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180494" y="9731594"/>
            <a:ext cx="3720670" cy="1026285"/>
          </a:xfrm>
          <a:custGeom>
            <a:avLst/>
            <a:gdLst/>
            <a:ahLst/>
            <a:cxnLst/>
            <a:rect r="r" b="b" t="t" l="l"/>
            <a:pathLst>
              <a:path h="1026285" w="3720670">
                <a:moveTo>
                  <a:pt x="0" y="0"/>
                </a:moveTo>
                <a:lnTo>
                  <a:pt x="3720670" y="0"/>
                </a:lnTo>
                <a:lnTo>
                  <a:pt x="3720670" y="1026284"/>
                </a:lnTo>
                <a:lnTo>
                  <a:pt x="0" y="1026284"/>
                </a:lnTo>
                <a:lnTo>
                  <a:pt x="0" y="0"/>
                </a:lnTo>
                <a:close/>
              </a:path>
            </a:pathLst>
          </a:custGeom>
          <a:blipFill>
            <a:blip r:embed="rId8"/>
            <a:stretch>
              <a:fillRect l="0" t="0" r="0" b="0"/>
            </a:stretch>
          </a:blipFill>
        </p:spPr>
      </p:sp>
      <p:sp>
        <p:nvSpPr>
          <p:cNvPr name="Freeform 7" id="7"/>
          <p:cNvSpPr/>
          <p:nvPr/>
        </p:nvSpPr>
        <p:spPr>
          <a:xfrm flipH="false" flipV="false" rot="0">
            <a:off x="10466136" y="4407870"/>
            <a:ext cx="3355875" cy="1763360"/>
          </a:xfrm>
          <a:custGeom>
            <a:avLst/>
            <a:gdLst/>
            <a:ahLst/>
            <a:cxnLst/>
            <a:rect r="r" b="b" t="t" l="l"/>
            <a:pathLst>
              <a:path h="1763360" w="3355875">
                <a:moveTo>
                  <a:pt x="0" y="0"/>
                </a:moveTo>
                <a:lnTo>
                  <a:pt x="3355875" y="0"/>
                </a:lnTo>
                <a:lnTo>
                  <a:pt x="3355875" y="1763360"/>
                </a:lnTo>
                <a:lnTo>
                  <a:pt x="0" y="176336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888826" y="491461"/>
            <a:ext cx="8012635" cy="1680875"/>
          </a:xfrm>
          <a:prstGeom prst="rect">
            <a:avLst/>
          </a:prstGeom>
        </p:spPr>
        <p:txBody>
          <a:bodyPr anchor="t" rtlCol="false" tIns="0" lIns="0" bIns="0" rIns="0">
            <a:spAutoFit/>
          </a:bodyPr>
          <a:lstStyle/>
          <a:p>
            <a:pPr algn="l">
              <a:lnSpc>
                <a:spcPts val="6562"/>
              </a:lnSpc>
            </a:pPr>
            <a:r>
              <a:rPr lang="en-US" sz="5965" b="true">
                <a:solidFill>
                  <a:srgbClr val="8D0A75"/>
                </a:solidFill>
                <a:latin typeface="Heebo Black"/>
                <a:ea typeface="Heebo Black"/>
                <a:cs typeface="Heebo Black"/>
                <a:sym typeface="Heebo Black"/>
              </a:rPr>
              <a:t>6.Cas d’utilisation courants</a:t>
            </a:r>
          </a:p>
        </p:txBody>
      </p:sp>
      <p:grpSp>
        <p:nvGrpSpPr>
          <p:cNvPr name="Group 9" id="9"/>
          <p:cNvGrpSpPr/>
          <p:nvPr/>
        </p:nvGrpSpPr>
        <p:grpSpPr>
          <a:xfrm rot="0">
            <a:off x="5935619" y="2661094"/>
            <a:ext cx="9061034" cy="1309279"/>
            <a:chOff x="0" y="0"/>
            <a:chExt cx="12081379" cy="1745706"/>
          </a:xfrm>
        </p:grpSpPr>
        <p:sp>
          <p:nvSpPr>
            <p:cNvPr name="TextBox 10" id="10"/>
            <p:cNvSpPr txBox="true"/>
            <p:nvPr/>
          </p:nvSpPr>
          <p:spPr>
            <a:xfrm rot="0">
              <a:off x="0" y="721122"/>
              <a:ext cx="12081379" cy="1024584"/>
            </a:xfrm>
            <a:prstGeom prst="rect">
              <a:avLst/>
            </a:prstGeom>
          </p:spPr>
          <p:txBody>
            <a:bodyPr anchor="t" rtlCol="false" tIns="0" lIns="0" bIns="0" rIns="0">
              <a:spAutoFit/>
            </a:bodyPr>
            <a:lstStyle/>
            <a:p>
              <a:pPr algn="l">
                <a:lnSpc>
                  <a:spcPts val="3033"/>
                </a:lnSpc>
              </a:pPr>
              <a:r>
                <a:rPr lang="en-US" sz="2528">
                  <a:solidFill>
                    <a:srgbClr val="33123B"/>
                  </a:solidFill>
                  <a:latin typeface="Assistant Regular"/>
                  <a:ea typeface="Assistant Regular"/>
                  <a:cs typeface="Assistant Regular"/>
                  <a:sym typeface="Assistant Regular"/>
                </a:rPr>
                <a:t>Les utilisateurs peuvent envoyer et recevoir des messages en temps réel, avec des notifications instantanées.</a:t>
              </a:r>
            </a:p>
          </p:txBody>
        </p:sp>
        <p:sp>
          <p:nvSpPr>
            <p:cNvPr name="TextBox 11" id="11"/>
            <p:cNvSpPr txBox="true"/>
            <p:nvPr/>
          </p:nvSpPr>
          <p:spPr>
            <a:xfrm rot="0">
              <a:off x="0" y="0"/>
              <a:ext cx="12081379" cy="595163"/>
            </a:xfrm>
            <a:prstGeom prst="rect">
              <a:avLst/>
            </a:prstGeom>
          </p:spPr>
          <p:txBody>
            <a:bodyPr anchor="t" rtlCol="false" tIns="0" lIns="0" bIns="0" rIns="0">
              <a:spAutoFit/>
            </a:bodyPr>
            <a:lstStyle/>
            <a:p>
              <a:pPr algn="l">
                <a:lnSpc>
                  <a:spcPts val="3539"/>
                </a:lnSpc>
              </a:pPr>
              <a:r>
                <a:rPr lang="en-US" sz="2949">
                  <a:solidFill>
                    <a:srgbClr val="8D0A75"/>
                  </a:solidFill>
                  <a:latin typeface="Heebo Black"/>
                  <a:ea typeface="Heebo Black"/>
                  <a:cs typeface="Heebo Black"/>
                  <a:sym typeface="Heebo Black"/>
                </a:rPr>
                <a:t>Messageries instantanées </a:t>
              </a:r>
            </a:p>
          </p:txBody>
        </p:sp>
      </p:grpSp>
      <p:grpSp>
        <p:nvGrpSpPr>
          <p:cNvPr name="Group 12" id="12"/>
          <p:cNvGrpSpPr/>
          <p:nvPr/>
        </p:nvGrpSpPr>
        <p:grpSpPr>
          <a:xfrm rot="0">
            <a:off x="888826" y="4407870"/>
            <a:ext cx="9061034" cy="1309279"/>
            <a:chOff x="0" y="0"/>
            <a:chExt cx="12081379" cy="1745706"/>
          </a:xfrm>
        </p:grpSpPr>
        <p:sp>
          <p:nvSpPr>
            <p:cNvPr name="TextBox 13" id="13"/>
            <p:cNvSpPr txBox="true"/>
            <p:nvPr/>
          </p:nvSpPr>
          <p:spPr>
            <a:xfrm rot="0">
              <a:off x="0" y="721122"/>
              <a:ext cx="12081379" cy="1024584"/>
            </a:xfrm>
            <a:prstGeom prst="rect">
              <a:avLst/>
            </a:prstGeom>
          </p:spPr>
          <p:txBody>
            <a:bodyPr anchor="t" rtlCol="false" tIns="0" lIns="0" bIns="0" rIns="0">
              <a:spAutoFit/>
            </a:bodyPr>
            <a:lstStyle/>
            <a:p>
              <a:pPr algn="l">
                <a:lnSpc>
                  <a:spcPts val="3033"/>
                </a:lnSpc>
              </a:pPr>
              <a:r>
                <a:rPr lang="en-US" sz="2528">
                  <a:solidFill>
                    <a:srgbClr val="33123B"/>
                  </a:solidFill>
                  <a:latin typeface="Assistant Regular"/>
                  <a:ea typeface="Assistant Regular"/>
                  <a:cs typeface="Assistant Regular"/>
                  <a:sym typeface="Assistant Regular"/>
                </a:rPr>
                <a:t>Les cours des actions et les graphiques se mettent à jour en continu sans intervention manuelle.</a:t>
              </a:r>
            </a:p>
          </p:txBody>
        </p:sp>
        <p:sp>
          <p:nvSpPr>
            <p:cNvPr name="TextBox 14" id="14"/>
            <p:cNvSpPr txBox="true"/>
            <p:nvPr/>
          </p:nvSpPr>
          <p:spPr>
            <a:xfrm rot="0">
              <a:off x="0" y="0"/>
              <a:ext cx="12081379" cy="595163"/>
            </a:xfrm>
            <a:prstGeom prst="rect">
              <a:avLst/>
            </a:prstGeom>
          </p:spPr>
          <p:txBody>
            <a:bodyPr anchor="t" rtlCol="false" tIns="0" lIns="0" bIns="0" rIns="0">
              <a:spAutoFit/>
            </a:bodyPr>
            <a:lstStyle/>
            <a:p>
              <a:pPr algn="l">
                <a:lnSpc>
                  <a:spcPts val="3539"/>
                </a:lnSpc>
              </a:pPr>
              <a:r>
                <a:rPr lang="en-US" sz="2949">
                  <a:solidFill>
                    <a:srgbClr val="8D0A75"/>
                  </a:solidFill>
                  <a:latin typeface="Heebo Black"/>
                  <a:ea typeface="Heebo Black"/>
                  <a:cs typeface="Heebo Black"/>
                  <a:sym typeface="Heebo Black"/>
                </a:rPr>
                <a:t>Tableaux de bord financiers </a:t>
              </a:r>
            </a:p>
          </p:txBody>
        </p:sp>
      </p:grpSp>
      <p:grpSp>
        <p:nvGrpSpPr>
          <p:cNvPr name="Group 15" id="15"/>
          <p:cNvGrpSpPr/>
          <p:nvPr/>
        </p:nvGrpSpPr>
        <p:grpSpPr>
          <a:xfrm rot="0">
            <a:off x="5935619" y="6340338"/>
            <a:ext cx="9061034" cy="1693498"/>
            <a:chOff x="0" y="0"/>
            <a:chExt cx="12081379" cy="2257998"/>
          </a:xfrm>
        </p:grpSpPr>
        <p:sp>
          <p:nvSpPr>
            <p:cNvPr name="TextBox 16" id="16"/>
            <p:cNvSpPr txBox="true"/>
            <p:nvPr/>
          </p:nvSpPr>
          <p:spPr>
            <a:xfrm rot="0">
              <a:off x="0" y="721122"/>
              <a:ext cx="12081379" cy="1536876"/>
            </a:xfrm>
            <a:prstGeom prst="rect">
              <a:avLst/>
            </a:prstGeom>
          </p:spPr>
          <p:txBody>
            <a:bodyPr anchor="t" rtlCol="false" tIns="0" lIns="0" bIns="0" rIns="0">
              <a:spAutoFit/>
            </a:bodyPr>
            <a:lstStyle/>
            <a:p>
              <a:pPr algn="l">
                <a:lnSpc>
                  <a:spcPts val="3033"/>
                </a:lnSpc>
              </a:pPr>
              <a:r>
                <a:rPr lang="en-US" sz="2528">
                  <a:solidFill>
                    <a:srgbClr val="33123B"/>
                  </a:solidFill>
                  <a:latin typeface="Assistant Regular"/>
                  <a:ea typeface="Assistant Regular"/>
                  <a:cs typeface="Assistant Regular"/>
                  <a:sym typeface="Assistant Regular"/>
                </a:rPr>
                <a:t>Les données sur les mouvements et actions des joueurs sont échangées en temps réel.</a:t>
              </a:r>
            </a:p>
            <a:p>
              <a:pPr algn="l">
                <a:lnSpc>
                  <a:spcPts val="3033"/>
                </a:lnSpc>
              </a:pPr>
            </a:p>
          </p:txBody>
        </p:sp>
        <p:sp>
          <p:nvSpPr>
            <p:cNvPr name="TextBox 17" id="17"/>
            <p:cNvSpPr txBox="true"/>
            <p:nvPr/>
          </p:nvSpPr>
          <p:spPr>
            <a:xfrm rot="0">
              <a:off x="0" y="0"/>
              <a:ext cx="12081379" cy="595163"/>
            </a:xfrm>
            <a:prstGeom prst="rect">
              <a:avLst/>
            </a:prstGeom>
          </p:spPr>
          <p:txBody>
            <a:bodyPr anchor="t" rtlCol="false" tIns="0" lIns="0" bIns="0" rIns="0">
              <a:spAutoFit/>
            </a:bodyPr>
            <a:lstStyle/>
            <a:p>
              <a:pPr algn="l">
                <a:lnSpc>
                  <a:spcPts val="3539"/>
                </a:lnSpc>
              </a:pPr>
              <a:r>
                <a:rPr lang="en-US" sz="2949">
                  <a:solidFill>
                    <a:srgbClr val="8D0A75"/>
                  </a:solidFill>
                  <a:latin typeface="Heebo Black"/>
                  <a:ea typeface="Heebo Black"/>
                  <a:cs typeface="Heebo Black"/>
                  <a:sym typeface="Heebo Black"/>
                </a:rPr>
                <a:t>Jeux en ligne </a:t>
              </a:r>
            </a:p>
          </p:txBody>
        </p:sp>
      </p:grpSp>
      <p:grpSp>
        <p:nvGrpSpPr>
          <p:cNvPr name="Group 18" id="18"/>
          <p:cNvGrpSpPr/>
          <p:nvPr/>
        </p:nvGrpSpPr>
        <p:grpSpPr>
          <a:xfrm rot="0">
            <a:off x="888826" y="8038095"/>
            <a:ext cx="9061034" cy="1693498"/>
            <a:chOff x="0" y="0"/>
            <a:chExt cx="12081379" cy="2257998"/>
          </a:xfrm>
        </p:grpSpPr>
        <p:sp>
          <p:nvSpPr>
            <p:cNvPr name="TextBox 19" id="19"/>
            <p:cNvSpPr txBox="true"/>
            <p:nvPr/>
          </p:nvSpPr>
          <p:spPr>
            <a:xfrm rot="0">
              <a:off x="0" y="721122"/>
              <a:ext cx="12081379" cy="1536876"/>
            </a:xfrm>
            <a:prstGeom prst="rect">
              <a:avLst/>
            </a:prstGeom>
          </p:spPr>
          <p:txBody>
            <a:bodyPr anchor="t" rtlCol="false" tIns="0" lIns="0" bIns="0" rIns="0">
              <a:spAutoFit/>
            </a:bodyPr>
            <a:lstStyle/>
            <a:p>
              <a:pPr algn="l">
                <a:lnSpc>
                  <a:spcPts val="3033"/>
                </a:lnSpc>
              </a:pPr>
              <a:r>
                <a:rPr lang="en-US" sz="2528">
                  <a:solidFill>
                    <a:srgbClr val="33123B"/>
                  </a:solidFill>
                  <a:latin typeface="Assistant Regular"/>
                  <a:ea typeface="Assistant Regular"/>
                  <a:cs typeface="Assistant Regular"/>
                  <a:sym typeface="Assistant Regular"/>
                </a:rPr>
                <a:t>Les statuts de livraison et les emplacements GPS sont mis à jour instantanément.</a:t>
              </a:r>
            </a:p>
            <a:p>
              <a:pPr algn="l">
                <a:lnSpc>
                  <a:spcPts val="3033"/>
                </a:lnSpc>
              </a:pPr>
            </a:p>
          </p:txBody>
        </p:sp>
        <p:sp>
          <p:nvSpPr>
            <p:cNvPr name="TextBox 20" id="20"/>
            <p:cNvSpPr txBox="true"/>
            <p:nvPr/>
          </p:nvSpPr>
          <p:spPr>
            <a:xfrm rot="0">
              <a:off x="0" y="0"/>
              <a:ext cx="12081379" cy="595163"/>
            </a:xfrm>
            <a:prstGeom prst="rect">
              <a:avLst/>
            </a:prstGeom>
          </p:spPr>
          <p:txBody>
            <a:bodyPr anchor="t" rtlCol="false" tIns="0" lIns="0" bIns="0" rIns="0">
              <a:spAutoFit/>
            </a:bodyPr>
            <a:lstStyle/>
            <a:p>
              <a:pPr algn="l">
                <a:lnSpc>
                  <a:spcPts val="3539"/>
                </a:lnSpc>
              </a:pPr>
              <a:r>
                <a:rPr lang="en-US" sz="2949">
                  <a:solidFill>
                    <a:srgbClr val="8D0A75"/>
                  </a:solidFill>
                  <a:latin typeface="Heebo Black"/>
                  <a:ea typeface="Heebo Black"/>
                  <a:cs typeface="Heebo Black"/>
                  <a:sym typeface="Heebo Black"/>
                </a:rPr>
                <a:t>Suivi de livraison </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grpSp>
        <p:nvGrpSpPr>
          <p:cNvPr name="Group 3" id="3"/>
          <p:cNvGrpSpPr/>
          <p:nvPr/>
        </p:nvGrpSpPr>
        <p:grpSpPr>
          <a:xfrm rot="0">
            <a:off x="1270035" y="-1126670"/>
            <a:ext cx="7015976" cy="12171720"/>
            <a:chOff x="0" y="0"/>
            <a:chExt cx="1455146" cy="2524471"/>
          </a:xfrm>
        </p:grpSpPr>
        <p:sp>
          <p:nvSpPr>
            <p:cNvPr name="Freeform 4" id="4"/>
            <p:cNvSpPr/>
            <p:nvPr/>
          </p:nvSpPr>
          <p:spPr>
            <a:xfrm flipH="false" flipV="false" rot="0">
              <a:off x="0" y="0"/>
              <a:ext cx="1455146" cy="2524471"/>
            </a:xfrm>
            <a:custGeom>
              <a:avLst/>
              <a:gdLst/>
              <a:ahLst/>
              <a:cxnLst/>
              <a:rect r="r" b="b" t="t" l="l"/>
              <a:pathLst>
                <a:path h="2524471" w="1455146">
                  <a:moveTo>
                    <a:pt x="0" y="0"/>
                  </a:moveTo>
                  <a:lnTo>
                    <a:pt x="1455146" y="0"/>
                  </a:lnTo>
                  <a:lnTo>
                    <a:pt x="1455146" y="2524471"/>
                  </a:lnTo>
                  <a:lnTo>
                    <a:pt x="0" y="2524471"/>
                  </a:lnTo>
                  <a:close/>
                </a:path>
              </a:pathLst>
            </a:custGeom>
            <a:solidFill>
              <a:srgbClr val="F5F5F5"/>
            </a:solidFill>
            <a:ln cap="sq">
              <a:noFill/>
              <a:prstDash val="solid"/>
              <a:miter/>
            </a:ln>
          </p:spPr>
        </p:sp>
        <p:sp>
          <p:nvSpPr>
            <p:cNvPr name="TextBox 5" id="5"/>
            <p:cNvSpPr txBox="true"/>
            <p:nvPr/>
          </p:nvSpPr>
          <p:spPr>
            <a:xfrm>
              <a:off x="0" y="-28575"/>
              <a:ext cx="1455146" cy="2553046"/>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7578278" y="3718000"/>
            <a:ext cx="15156557" cy="0"/>
          </a:xfrm>
          <a:prstGeom prst="line">
            <a:avLst/>
          </a:prstGeom>
          <a:ln cap="flat" w="76200">
            <a:solidFill>
              <a:srgbClr val="C23A97"/>
            </a:solidFill>
            <a:prstDash val="solid"/>
            <a:headEnd type="none" len="sm" w="sm"/>
            <a:tailEnd type="none" len="sm" w="sm"/>
          </a:ln>
        </p:spPr>
      </p:sp>
      <p:sp>
        <p:nvSpPr>
          <p:cNvPr name="Freeform 7" id="7"/>
          <p:cNvSpPr/>
          <p:nvPr/>
        </p:nvSpPr>
        <p:spPr>
          <a:xfrm flipH="false" flipV="false" rot="0">
            <a:off x="9579132" y="3445267"/>
            <a:ext cx="3032275" cy="2271280"/>
          </a:xfrm>
          <a:custGeom>
            <a:avLst/>
            <a:gdLst/>
            <a:ahLst/>
            <a:cxnLst/>
            <a:rect r="r" b="b" t="t" l="l"/>
            <a:pathLst>
              <a:path h="2271280" w="3032275">
                <a:moveTo>
                  <a:pt x="0" y="0"/>
                </a:moveTo>
                <a:lnTo>
                  <a:pt x="3032276" y="0"/>
                </a:lnTo>
                <a:lnTo>
                  <a:pt x="3032276" y="2271280"/>
                </a:lnTo>
                <a:lnTo>
                  <a:pt x="0" y="2271280"/>
                </a:lnTo>
                <a:lnTo>
                  <a:pt x="0" y="0"/>
                </a:lnTo>
                <a:close/>
              </a:path>
            </a:pathLst>
          </a:custGeom>
          <a:blipFill>
            <a:blip r:embed="rId3"/>
            <a:stretch>
              <a:fillRect l="0" t="0" r="0" b="0"/>
            </a:stretch>
          </a:blipFill>
        </p:spPr>
      </p:sp>
      <p:sp>
        <p:nvSpPr>
          <p:cNvPr name="Freeform 8" id="8"/>
          <p:cNvSpPr/>
          <p:nvPr/>
        </p:nvSpPr>
        <p:spPr>
          <a:xfrm flipH="false" flipV="false" rot="0">
            <a:off x="13174392" y="4580907"/>
            <a:ext cx="4084908" cy="1914801"/>
          </a:xfrm>
          <a:custGeom>
            <a:avLst/>
            <a:gdLst/>
            <a:ahLst/>
            <a:cxnLst/>
            <a:rect r="r" b="b" t="t" l="l"/>
            <a:pathLst>
              <a:path h="1914801" w="4084908">
                <a:moveTo>
                  <a:pt x="0" y="0"/>
                </a:moveTo>
                <a:lnTo>
                  <a:pt x="4084908" y="0"/>
                </a:lnTo>
                <a:lnTo>
                  <a:pt x="4084908" y="1914800"/>
                </a:lnTo>
                <a:lnTo>
                  <a:pt x="0" y="1914800"/>
                </a:lnTo>
                <a:lnTo>
                  <a:pt x="0" y="0"/>
                </a:lnTo>
                <a:close/>
              </a:path>
            </a:pathLst>
          </a:custGeom>
          <a:blipFill>
            <a:blip r:embed="rId4"/>
            <a:stretch>
              <a:fillRect l="0" t="0" r="0" b="0"/>
            </a:stretch>
          </a:blipFill>
        </p:spPr>
      </p:sp>
      <p:sp>
        <p:nvSpPr>
          <p:cNvPr name="Freeform 9" id="9"/>
          <p:cNvSpPr/>
          <p:nvPr/>
        </p:nvSpPr>
        <p:spPr>
          <a:xfrm flipH="false" flipV="false" rot="0">
            <a:off x="10893213" y="1529972"/>
            <a:ext cx="5421300" cy="1368878"/>
          </a:xfrm>
          <a:custGeom>
            <a:avLst/>
            <a:gdLst/>
            <a:ahLst/>
            <a:cxnLst/>
            <a:rect r="r" b="b" t="t" l="l"/>
            <a:pathLst>
              <a:path h="1368878" w="5421300">
                <a:moveTo>
                  <a:pt x="0" y="0"/>
                </a:moveTo>
                <a:lnTo>
                  <a:pt x="5421300" y="0"/>
                </a:lnTo>
                <a:lnTo>
                  <a:pt x="5421300" y="1368878"/>
                </a:lnTo>
                <a:lnTo>
                  <a:pt x="0" y="1368878"/>
                </a:lnTo>
                <a:lnTo>
                  <a:pt x="0" y="0"/>
                </a:lnTo>
                <a:close/>
              </a:path>
            </a:pathLst>
          </a:custGeom>
          <a:blipFill>
            <a:blip r:embed="rId5"/>
            <a:stretch>
              <a:fillRect l="0" t="0" r="0" b="0"/>
            </a:stretch>
          </a:blipFill>
        </p:spPr>
      </p:sp>
      <p:sp>
        <p:nvSpPr>
          <p:cNvPr name="TextBox 10" id="10"/>
          <p:cNvSpPr txBox="true"/>
          <p:nvPr/>
        </p:nvSpPr>
        <p:spPr>
          <a:xfrm rot="0">
            <a:off x="1740837" y="4455638"/>
            <a:ext cx="6074372" cy="3297555"/>
          </a:xfrm>
          <a:prstGeom prst="rect">
            <a:avLst/>
          </a:prstGeom>
        </p:spPr>
        <p:txBody>
          <a:bodyPr anchor="t" rtlCol="false" tIns="0" lIns="0" bIns="0" rIns="0">
            <a:spAutoFit/>
          </a:bodyPr>
          <a:lstStyle/>
          <a:p>
            <a:pPr algn="l">
              <a:lnSpc>
                <a:spcPts val="4410"/>
              </a:lnSpc>
            </a:pPr>
            <a:r>
              <a:rPr lang="en-US" sz="3000">
                <a:solidFill>
                  <a:srgbClr val="000000"/>
                </a:solidFill>
                <a:latin typeface="Open Sauce Light"/>
                <a:ea typeface="Open Sauce Light"/>
                <a:cs typeface="Open Sauce Light"/>
                <a:sym typeface="Open Sauce Light"/>
              </a:rPr>
              <a:t>une application de chat en temps réel développée avec Node.js et Angular, utilisant Socket.io pour la communication en temps réel entre le serveur et le client.</a:t>
            </a:r>
          </a:p>
          <a:p>
            <a:pPr algn="l">
              <a:lnSpc>
                <a:spcPts val="4410"/>
              </a:lnSpc>
            </a:pPr>
          </a:p>
        </p:txBody>
      </p:sp>
      <p:sp>
        <p:nvSpPr>
          <p:cNvPr name="TextBox 11" id="11"/>
          <p:cNvSpPr txBox="true"/>
          <p:nvPr/>
        </p:nvSpPr>
        <p:spPr>
          <a:xfrm rot="0">
            <a:off x="1567498" y="1482800"/>
            <a:ext cx="6421051" cy="1416050"/>
          </a:xfrm>
          <a:prstGeom prst="rect">
            <a:avLst/>
          </a:prstGeom>
        </p:spPr>
        <p:txBody>
          <a:bodyPr anchor="t" rtlCol="false" tIns="0" lIns="0" bIns="0" rIns="0">
            <a:spAutoFit/>
          </a:bodyPr>
          <a:lstStyle/>
          <a:p>
            <a:pPr algn="l">
              <a:lnSpc>
                <a:spcPts val="5500"/>
              </a:lnSpc>
            </a:pPr>
            <a:r>
              <a:rPr lang="en-US" b="true" sz="5000" spc="565">
                <a:solidFill>
                  <a:srgbClr val="000000"/>
                </a:solidFill>
                <a:latin typeface="Open Sauce Medium"/>
                <a:ea typeface="Open Sauce Medium"/>
                <a:cs typeface="Open Sauce Medium"/>
                <a:sym typeface="Open Sauce Medium"/>
              </a:rPr>
              <a:t>CAS D’UTILISATION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0">
            <a:off x="-490318" y="3599902"/>
            <a:ext cx="20370072" cy="5906234"/>
            <a:chOff x="0" y="0"/>
            <a:chExt cx="5364957" cy="1555551"/>
          </a:xfrm>
        </p:grpSpPr>
        <p:sp>
          <p:nvSpPr>
            <p:cNvPr name="Freeform 3" id="3"/>
            <p:cNvSpPr/>
            <p:nvPr/>
          </p:nvSpPr>
          <p:spPr>
            <a:xfrm flipH="false" flipV="false" rot="0">
              <a:off x="0" y="0"/>
              <a:ext cx="5364957" cy="1555551"/>
            </a:xfrm>
            <a:custGeom>
              <a:avLst/>
              <a:gdLst/>
              <a:ahLst/>
              <a:cxnLst/>
              <a:rect r="r" b="b" t="t" l="l"/>
              <a:pathLst>
                <a:path h="1555551" w="5364957">
                  <a:moveTo>
                    <a:pt x="0" y="0"/>
                  </a:moveTo>
                  <a:lnTo>
                    <a:pt x="5364957" y="0"/>
                  </a:lnTo>
                  <a:lnTo>
                    <a:pt x="5364957" y="1555551"/>
                  </a:lnTo>
                  <a:lnTo>
                    <a:pt x="0" y="1555551"/>
                  </a:lnTo>
                  <a:close/>
                </a:path>
              </a:pathLst>
            </a:custGeom>
            <a:gradFill rotWithShape="true">
              <a:gsLst>
                <a:gs pos="0">
                  <a:srgbClr val="B34593">
                    <a:alpha val="100000"/>
                  </a:srgbClr>
                </a:gs>
                <a:gs pos="100000">
                  <a:srgbClr val="151F52">
                    <a:alpha val="100000"/>
                  </a:srgbClr>
                </a:gs>
              </a:gsLst>
              <a:lin ang="5400000"/>
            </a:gradFill>
          </p:spPr>
        </p:sp>
        <p:sp>
          <p:nvSpPr>
            <p:cNvPr name="TextBox 4" id="4"/>
            <p:cNvSpPr txBox="true"/>
            <p:nvPr/>
          </p:nvSpPr>
          <p:spPr>
            <a:xfrm>
              <a:off x="0" y="-28575"/>
              <a:ext cx="5364957" cy="1584126"/>
            </a:xfrm>
            <a:prstGeom prst="rect">
              <a:avLst/>
            </a:prstGeom>
          </p:spPr>
          <p:txBody>
            <a:bodyPr anchor="ctr" rtlCol="false" tIns="50800" lIns="50800" bIns="50800" rIns="50800"/>
            <a:lstStyle/>
            <a:p>
              <a:pPr algn="ctr">
                <a:lnSpc>
                  <a:spcPts val="1869"/>
                </a:lnSpc>
              </a:pPr>
            </a:p>
          </p:txBody>
        </p:sp>
      </p:grpSp>
      <p:sp>
        <p:nvSpPr>
          <p:cNvPr name="Freeform 5" id="5"/>
          <p:cNvSpPr/>
          <p:nvPr/>
        </p:nvSpPr>
        <p:spPr>
          <a:xfrm flipH="false" flipV="false" rot="5844744">
            <a:off x="-7837509" y="844440"/>
            <a:ext cx="13037396" cy="7775029"/>
          </a:xfrm>
          <a:custGeom>
            <a:avLst/>
            <a:gdLst/>
            <a:ahLst/>
            <a:cxnLst/>
            <a:rect r="r" b="b" t="t" l="l"/>
            <a:pathLst>
              <a:path h="7775029" w="13037396">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H="true" flipV="true">
            <a:off x="6063638" y="2760213"/>
            <a:ext cx="6160724" cy="0"/>
          </a:xfrm>
          <a:prstGeom prst="line">
            <a:avLst/>
          </a:prstGeom>
          <a:ln cap="flat" w="76200">
            <a:solidFill>
              <a:srgbClr val="C23A97"/>
            </a:solidFill>
            <a:prstDash val="solid"/>
            <a:headEnd type="none" len="sm" w="sm"/>
            <a:tailEnd type="none" len="sm" w="sm"/>
          </a:ln>
        </p:spPr>
      </p:sp>
      <p:sp>
        <p:nvSpPr>
          <p:cNvPr name="TextBox 7" id="7"/>
          <p:cNvSpPr txBox="true"/>
          <p:nvPr/>
        </p:nvSpPr>
        <p:spPr>
          <a:xfrm rot="0">
            <a:off x="1263456" y="3962651"/>
            <a:ext cx="15761088" cy="5114060"/>
          </a:xfrm>
          <a:prstGeom prst="rect">
            <a:avLst/>
          </a:prstGeom>
        </p:spPr>
        <p:txBody>
          <a:bodyPr anchor="t" rtlCol="false" tIns="0" lIns="0" bIns="0" rIns="0">
            <a:spAutoFit/>
          </a:bodyPr>
          <a:lstStyle/>
          <a:p>
            <a:pPr algn="l">
              <a:lnSpc>
                <a:spcPts val="3712"/>
              </a:lnSpc>
            </a:pPr>
            <a:r>
              <a:rPr lang="en-US" sz="2525" b="true">
                <a:solidFill>
                  <a:srgbClr val="FFFFFF"/>
                </a:solidFill>
                <a:latin typeface="Open Sauce Bold"/>
                <a:ea typeface="Open Sauce Bold"/>
                <a:cs typeface="Open Sauce Bold"/>
                <a:sym typeface="Open Sauce Bold"/>
              </a:rPr>
              <a:t>·Backend : </a:t>
            </a:r>
          </a:p>
          <a:p>
            <a:pPr algn="l">
              <a:lnSpc>
                <a:spcPts val="3712"/>
              </a:lnSpc>
            </a:pPr>
            <a:r>
              <a:rPr lang="en-US" sz="2525">
                <a:solidFill>
                  <a:srgbClr val="FFFFFF"/>
                </a:solidFill>
                <a:latin typeface="Open Sauce Light"/>
                <a:ea typeface="Open Sauce Light"/>
                <a:cs typeface="Open Sauce Light"/>
                <a:sym typeface="Open Sauce Light"/>
              </a:rPr>
              <a:t>Construit avec Node.js et Express, il gère les connexions des clients et la diffusion des messages.</a:t>
            </a:r>
          </a:p>
          <a:p>
            <a:pPr algn="l">
              <a:lnSpc>
                <a:spcPts val="3712"/>
              </a:lnSpc>
            </a:pPr>
          </a:p>
          <a:p>
            <a:pPr algn="l">
              <a:lnSpc>
                <a:spcPts val="3712"/>
              </a:lnSpc>
            </a:pPr>
            <a:r>
              <a:rPr lang="en-US" sz="2525" b="true">
                <a:solidFill>
                  <a:srgbClr val="FFFFFF"/>
                </a:solidFill>
                <a:latin typeface="Open Sauce Bold"/>
                <a:ea typeface="Open Sauce Bold"/>
                <a:cs typeface="Open Sauce Bold"/>
                <a:sym typeface="Open Sauce Bold"/>
              </a:rPr>
              <a:t>·Frontend :</a:t>
            </a:r>
          </a:p>
          <a:p>
            <a:pPr algn="l">
              <a:lnSpc>
                <a:spcPts val="3712"/>
              </a:lnSpc>
            </a:pPr>
            <a:r>
              <a:rPr lang="en-US" sz="2525">
                <a:solidFill>
                  <a:srgbClr val="FFFFFF"/>
                </a:solidFill>
                <a:latin typeface="Open Sauce Light"/>
                <a:ea typeface="Open Sauce Light"/>
                <a:cs typeface="Open Sauce Light"/>
                <a:sym typeface="Open Sauce Light"/>
              </a:rPr>
              <a:t> Développé avec Angular, il offre une interface utilisateur interactive pour envoyer et recevoir des messages.</a:t>
            </a:r>
          </a:p>
          <a:p>
            <a:pPr algn="l">
              <a:lnSpc>
                <a:spcPts val="3712"/>
              </a:lnSpc>
            </a:pPr>
          </a:p>
          <a:p>
            <a:pPr algn="l">
              <a:lnSpc>
                <a:spcPts val="3712"/>
              </a:lnSpc>
            </a:pPr>
            <a:r>
              <a:rPr lang="en-US" sz="2525" b="true">
                <a:solidFill>
                  <a:srgbClr val="FFFFFF"/>
                </a:solidFill>
                <a:latin typeface="Open Sauce Bold"/>
                <a:ea typeface="Open Sauce Bold"/>
                <a:cs typeface="Open Sauce Bold"/>
                <a:sym typeface="Open Sauce Bold"/>
              </a:rPr>
              <a:t>·Communication en temps réel : </a:t>
            </a:r>
          </a:p>
          <a:p>
            <a:pPr algn="l">
              <a:lnSpc>
                <a:spcPts val="3712"/>
              </a:lnSpc>
            </a:pPr>
            <a:r>
              <a:rPr lang="en-US" sz="2525">
                <a:solidFill>
                  <a:srgbClr val="FFFFFF"/>
                </a:solidFill>
                <a:latin typeface="Open Sauce Light"/>
                <a:ea typeface="Open Sauce Light"/>
                <a:cs typeface="Open Sauce Light"/>
                <a:sym typeface="Open Sauce Light"/>
              </a:rPr>
              <a:t>Socket.io est utilisé pour établir une connexion bidirectionnelle entre le serveur et le client, permettant la transmission instantanée des messages.</a:t>
            </a:r>
          </a:p>
          <a:p>
            <a:pPr algn="l">
              <a:lnSpc>
                <a:spcPts val="3712"/>
              </a:lnSpc>
            </a:pPr>
          </a:p>
        </p:txBody>
      </p:sp>
      <p:sp>
        <p:nvSpPr>
          <p:cNvPr name="TextBox 8" id="8"/>
          <p:cNvSpPr txBox="true"/>
          <p:nvPr/>
        </p:nvSpPr>
        <p:spPr>
          <a:xfrm rot="0">
            <a:off x="5326303" y="695827"/>
            <a:ext cx="7635395" cy="2064386"/>
          </a:xfrm>
          <a:prstGeom prst="rect">
            <a:avLst/>
          </a:prstGeom>
        </p:spPr>
        <p:txBody>
          <a:bodyPr anchor="t" rtlCol="false" tIns="0" lIns="0" bIns="0" rIns="0">
            <a:spAutoFit/>
          </a:bodyPr>
          <a:lstStyle/>
          <a:p>
            <a:pPr algn="l">
              <a:lnSpc>
                <a:spcPts val="8030"/>
              </a:lnSpc>
            </a:pPr>
            <a:r>
              <a:rPr lang="en-US" b="true" sz="7300" spc="1131">
                <a:solidFill>
                  <a:srgbClr val="000000"/>
                </a:solidFill>
                <a:latin typeface="Open Sauce Medium"/>
                <a:ea typeface="Open Sauce Medium"/>
                <a:cs typeface="Open Sauce Medium"/>
                <a:sym typeface="Open Sauce Medium"/>
              </a:rPr>
              <a:t>STRUCTURE DU PROJET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828800" y="1028700"/>
            <a:ext cx="14630400"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AutoShape 3" id="3"/>
          <p:cNvSpPr/>
          <p:nvPr/>
        </p:nvSpPr>
        <p:spPr>
          <a:xfrm flipV="true">
            <a:off x="1637793" y="-386531"/>
            <a:ext cx="0" cy="11126024"/>
          </a:xfrm>
          <a:prstGeom prst="line">
            <a:avLst/>
          </a:prstGeom>
          <a:ln cap="flat" w="38100">
            <a:solidFill>
              <a:srgbClr val="F5F5F5"/>
            </a:solidFill>
            <a:prstDash val="solid"/>
            <a:headEnd type="none" len="sm" w="sm"/>
            <a:tailEnd type="none" len="sm" w="sm"/>
          </a:ln>
        </p:spPr>
      </p:sp>
      <p:grpSp>
        <p:nvGrpSpPr>
          <p:cNvPr name="Group 4" id="4"/>
          <p:cNvGrpSpPr/>
          <p:nvPr/>
        </p:nvGrpSpPr>
        <p:grpSpPr>
          <a:xfrm rot="0">
            <a:off x="9422190" y="747489"/>
            <a:ext cx="8621825" cy="2055203"/>
            <a:chOff x="0" y="0"/>
            <a:chExt cx="2270769" cy="541288"/>
          </a:xfrm>
        </p:grpSpPr>
        <p:sp>
          <p:nvSpPr>
            <p:cNvPr name="Freeform 5" id="5"/>
            <p:cNvSpPr/>
            <p:nvPr/>
          </p:nvSpPr>
          <p:spPr>
            <a:xfrm flipH="false" flipV="false" rot="0">
              <a:off x="0" y="0"/>
              <a:ext cx="2270769" cy="541288"/>
            </a:xfrm>
            <a:custGeom>
              <a:avLst/>
              <a:gdLst/>
              <a:ahLst/>
              <a:cxnLst/>
              <a:rect r="r" b="b" t="t" l="l"/>
              <a:pathLst>
                <a:path h="541288" w="2270769">
                  <a:moveTo>
                    <a:pt x="0" y="0"/>
                  </a:moveTo>
                  <a:lnTo>
                    <a:pt x="2270769" y="0"/>
                  </a:lnTo>
                  <a:lnTo>
                    <a:pt x="2270769" y="541288"/>
                  </a:lnTo>
                  <a:lnTo>
                    <a:pt x="0" y="541288"/>
                  </a:lnTo>
                  <a:close/>
                </a:path>
              </a:pathLst>
            </a:custGeom>
            <a:solidFill>
              <a:srgbClr val="000000">
                <a:alpha val="0"/>
              </a:srgbClr>
            </a:solidFill>
            <a:ln w="38100" cap="sq">
              <a:solidFill>
                <a:srgbClr val="F5F5F5"/>
              </a:solidFill>
              <a:prstDash val="solid"/>
              <a:miter/>
            </a:ln>
          </p:spPr>
        </p:sp>
        <p:sp>
          <p:nvSpPr>
            <p:cNvPr name="TextBox 6" id="6"/>
            <p:cNvSpPr txBox="true"/>
            <p:nvPr/>
          </p:nvSpPr>
          <p:spPr>
            <a:xfrm>
              <a:off x="0" y="-28575"/>
              <a:ext cx="2270769" cy="569863"/>
            </a:xfrm>
            <a:prstGeom prst="rect">
              <a:avLst/>
            </a:prstGeom>
          </p:spPr>
          <p:txBody>
            <a:bodyPr anchor="ctr" rtlCol="false" tIns="50800" lIns="50800" bIns="50800" rIns="50800"/>
            <a:lstStyle/>
            <a:p>
              <a:pPr algn="ctr">
                <a:lnSpc>
                  <a:spcPts val="1869"/>
                </a:lnSpc>
              </a:pPr>
            </a:p>
          </p:txBody>
        </p:sp>
      </p:grpSp>
      <p:sp>
        <p:nvSpPr>
          <p:cNvPr name="TextBox 7" id="7"/>
          <p:cNvSpPr txBox="true"/>
          <p:nvPr/>
        </p:nvSpPr>
        <p:spPr>
          <a:xfrm rot="0">
            <a:off x="9115425" y="1207561"/>
            <a:ext cx="8517050" cy="1201733"/>
          </a:xfrm>
          <a:prstGeom prst="rect">
            <a:avLst/>
          </a:prstGeom>
        </p:spPr>
        <p:txBody>
          <a:bodyPr anchor="t" rtlCol="false" tIns="0" lIns="0" bIns="0" rIns="0">
            <a:spAutoFit/>
          </a:bodyPr>
          <a:lstStyle/>
          <a:p>
            <a:pPr algn="r">
              <a:lnSpc>
                <a:spcPts val="9212"/>
              </a:lnSpc>
            </a:pPr>
            <a:r>
              <a:rPr lang="en-US" b="true" sz="8374" spc="334">
                <a:solidFill>
                  <a:srgbClr val="FFFFFF"/>
                </a:solidFill>
                <a:latin typeface="Open Sauce Medium"/>
                <a:ea typeface="Open Sauce Medium"/>
                <a:cs typeface="Open Sauce Medium"/>
                <a:sym typeface="Open Sauce Medium"/>
              </a:rPr>
              <a:t>CONCLUSION</a:t>
            </a:r>
          </a:p>
        </p:txBody>
      </p:sp>
      <p:sp>
        <p:nvSpPr>
          <p:cNvPr name="TextBox 8" id="8"/>
          <p:cNvSpPr txBox="true"/>
          <p:nvPr/>
        </p:nvSpPr>
        <p:spPr>
          <a:xfrm rot="0">
            <a:off x="3724948" y="2583031"/>
            <a:ext cx="11394484" cy="6675269"/>
          </a:xfrm>
          <a:prstGeom prst="rect">
            <a:avLst/>
          </a:prstGeom>
        </p:spPr>
        <p:txBody>
          <a:bodyPr anchor="t" rtlCol="false" tIns="0" lIns="0" bIns="0" rIns="0">
            <a:spAutoFit/>
          </a:bodyPr>
          <a:lstStyle/>
          <a:p>
            <a:pPr algn="ctr">
              <a:lnSpc>
                <a:spcPts val="4747"/>
              </a:lnSpc>
            </a:pPr>
          </a:p>
          <a:p>
            <a:pPr algn="ctr">
              <a:lnSpc>
                <a:spcPts val="4747"/>
              </a:lnSpc>
            </a:pPr>
          </a:p>
          <a:p>
            <a:pPr algn="ctr">
              <a:lnSpc>
                <a:spcPts val="4747"/>
              </a:lnSpc>
            </a:pPr>
            <a:r>
              <a:rPr lang="en-US" sz="3651" b="true">
                <a:solidFill>
                  <a:srgbClr val="FFFFFF"/>
                </a:solidFill>
                <a:latin typeface="Agrandir Narrow Bold"/>
                <a:ea typeface="Agrandir Narrow Bold"/>
                <a:cs typeface="Agrandir Narrow Bold"/>
                <a:sym typeface="Agrandir Narrow Bold"/>
              </a:rPr>
              <a:t>En conclusion, WebSocket constitue une solution incontournable pour toute application nécessitant des mises à jour fréquentes, une communication en temps réel et une gestion efficace des connexions réseau, offrant ainsi une meilleure expérience utilisateur et des performances supérieures par rapport aux technologies traditionnelles basées sur http.</a:t>
            </a:r>
          </a:p>
          <a:p>
            <a:pPr algn="ctr">
              <a:lnSpc>
                <a:spcPts val="4747"/>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2984685" y="1184351"/>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7014542" y="-646341"/>
            <a:ext cx="11245538" cy="11842890"/>
            <a:chOff x="0" y="0"/>
            <a:chExt cx="2961788" cy="3119115"/>
          </a:xfrm>
        </p:grpSpPr>
        <p:sp>
          <p:nvSpPr>
            <p:cNvPr name="Freeform 4" id="4"/>
            <p:cNvSpPr/>
            <p:nvPr/>
          </p:nvSpPr>
          <p:spPr>
            <a:xfrm flipH="false" flipV="false" rot="0">
              <a:off x="0" y="0"/>
              <a:ext cx="2961788" cy="3119115"/>
            </a:xfrm>
            <a:custGeom>
              <a:avLst/>
              <a:gdLst/>
              <a:ahLst/>
              <a:cxnLst/>
              <a:rect r="r" b="b" t="t" l="l"/>
              <a:pathLst>
                <a:path h="3119115" w="2961788">
                  <a:moveTo>
                    <a:pt x="0" y="0"/>
                  </a:moveTo>
                  <a:lnTo>
                    <a:pt x="2961788" y="0"/>
                  </a:lnTo>
                  <a:lnTo>
                    <a:pt x="2961788" y="3119115"/>
                  </a:lnTo>
                  <a:lnTo>
                    <a:pt x="0" y="3119115"/>
                  </a:lnTo>
                  <a:close/>
                </a:path>
              </a:pathLst>
            </a:custGeom>
            <a:solidFill>
              <a:srgbClr val="192253"/>
            </a:solidFill>
          </p:spPr>
        </p:sp>
        <p:sp>
          <p:nvSpPr>
            <p:cNvPr name="TextBox 5" id="5"/>
            <p:cNvSpPr txBox="true"/>
            <p:nvPr/>
          </p:nvSpPr>
          <p:spPr>
            <a:xfrm>
              <a:off x="0" y="-28575"/>
              <a:ext cx="2961788" cy="3147690"/>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488525" y="8289279"/>
            <a:ext cx="1515655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10559239" y="2561194"/>
            <a:ext cx="8347436"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10559239" y="1538844"/>
            <a:ext cx="6899678" cy="784225"/>
          </a:xfrm>
          <a:prstGeom prst="rect">
            <a:avLst/>
          </a:prstGeom>
        </p:spPr>
        <p:txBody>
          <a:bodyPr anchor="t" rtlCol="false" tIns="0" lIns="0" bIns="0" rIns="0">
            <a:spAutoFit/>
          </a:bodyPr>
          <a:lstStyle/>
          <a:p>
            <a:pPr algn="just">
              <a:lnSpc>
                <a:spcPts val="6049"/>
              </a:lnSpc>
            </a:pPr>
            <a:r>
              <a:rPr lang="en-US" b="true" sz="5499" spc="175">
                <a:solidFill>
                  <a:srgbClr val="FFFFFF"/>
                </a:solidFill>
                <a:latin typeface="Open Sauce Medium"/>
                <a:ea typeface="Open Sauce Medium"/>
                <a:cs typeface="Open Sauce Medium"/>
                <a:sym typeface="Open Sauce Medium"/>
              </a:rPr>
              <a:t>INTRODUCTION</a:t>
            </a:r>
          </a:p>
        </p:txBody>
      </p:sp>
      <p:sp>
        <p:nvSpPr>
          <p:cNvPr name="TextBox 9" id="9"/>
          <p:cNvSpPr txBox="true"/>
          <p:nvPr/>
        </p:nvSpPr>
        <p:spPr>
          <a:xfrm rot="0">
            <a:off x="8357482" y="2874081"/>
            <a:ext cx="8901818" cy="5533432"/>
          </a:xfrm>
          <a:prstGeom prst="rect">
            <a:avLst/>
          </a:prstGeom>
        </p:spPr>
        <p:txBody>
          <a:bodyPr anchor="t" rtlCol="false" tIns="0" lIns="0" bIns="0" rIns="0">
            <a:spAutoFit/>
          </a:bodyPr>
          <a:lstStyle/>
          <a:p>
            <a:pPr algn="l">
              <a:lnSpc>
                <a:spcPts val="4012"/>
              </a:lnSpc>
            </a:pPr>
            <a:r>
              <a:rPr lang="en-US" sz="2729">
                <a:solidFill>
                  <a:srgbClr val="FFFFFF"/>
                </a:solidFill>
                <a:latin typeface="Open Sauce Light"/>
                <a:ea typeface="Open Sauce Light"/>
                <a:cs typeface="Open Sauce Light"/>
                <a:sym typeface="Open Sauce Light"/>
              </a:rPr>
              <a:t>Les applications web jouent un rôle central dans nos vies, offrant des services variés tels que la collaboration en ligne, les plateformes de e-commerce et les systèmes de messagerie. Avec l'évolution des technologies,Le temps réel est devenu un élément clé permettant de fournir des mises à jour instantanées et des interactions fluides. Angular et WebSocket sont deux technologies qui, ensemble, permettent de créer des applications modernes et performantes, adaptées aux besoins actuels.</a:t>
            </a:r>
          </a:p>
          <a:p>
            <a:pPr algn="l">
              <a:lnSpc>
                <a:spcPts val="4012"/>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AutoShape 3" id="3"/>
          <p:cNvSpPr/>
          <p:nvPr/>
        </p:nvSpPr>
        <p:spPr>
          <a:xfrm flipH="true">
            <a:off x="3838666" y="2869104"/>
            <a:ext cx="10610668" cy="53684"/>
          </a:xfrm>
          <a:prstGeom prst="line">
            <a:avLst/>
          </a:prstGeom>
          <a:ln cap="flat" w="76200">
            <a:solidFill>
              <a:srgbClr val="F5F5F5"/>
            </a:solidFill>
            <a:prstDash val="solid"/>
            <a:headEnd type="none" len="sm" w="sm"/>
            <a:tailEnd type="none" len="sm" w="sm"/>
          </a:ln>
        </p:spPr>
      </p:sp>
      <p:sp>
        <p:nvSpPr>
          <p:cNvPr name="TextBox 4" id="4"/>
          <p:cNvSpPr txBox="true"/>
          <p:nvPr/>
        </p:nvSpPr>
        <p:spPr>
          <a:xfrm rot="0">
            <a:off x="3838570" y="653245"/>
            <a:ext cx="10610702" cy="774700"/>
          </a:xfrm>
          <a:prstGeom prst="rect">
            <a:avLst/>
          </a:prstGeom>
        </p:spPr>
        <p:txBody>
          <a:bodyPr anchor="t" rtlCol="false" tIns="0" lIns="0" bIns="0" rIns="0">
            <a:spAutoFit/>
          </a:bodyPr>
          <a:lstStyle/>
          <a:p>
            <a:pPr algn="ctr">
              <a:lnSpc>
                <a:spcPts val="6049"/>
              </a:lnSpc>
            </a:pPr>
            <a:r>
              <a:rPr lang="en-US" sz="5499" spc="175">
                <a:solidFill>
                  <a:srgbClr val="FFFFFF"/>
                </a:solidFill>
                <a:latin typeface="Days"/>
                <a:ea typeface="Days"/>
                <a:cs typeface="Days"/>
                <a:sym typeface="Days"/>
              </a:rPr>
              <a:t>Table of</a:t>
            </a:r>
          </a:p>
        </p:txBody>
      </p:sp>
      <p:sp>
        <p:nvSpPr>
          <p:cNvPr name="TextBox 5" id="5"/>
          <p:cNvSpPr txBox="true"/>
          <p:nvPr/>
        </p:nvSpPr>
        <p:spPr>
          <a:xfrm rot="0">
            <a:off x="4248416" y="4717305"/>
            <a:ext cx="2542755" cy="1352550"/>
          </a:xfrm>
          <a:prstGeom prst="rect">
            <a:avLst/>
          </a:prstGeom>
        </p:spPr>
        <p:txBody>
          <a:bodyPr anchor="t" rtlCol="false" tIns="0" lIns="0" bIns="0" rIns="0">
            <a:spAutoFit/>
          </a:bodyPr>
          <a:lstStyle/>
          <a:p>
            <a:pPr algn="ctr">
              <a:lnSpc>
                <a:spcPts val="3674"/>
              </a:lnSpc>
            </a:pPr>
            <a:r>
              <a:rPr lang="en-US" sz="2499">
                <a:solidFill>
                  <a:srgbClr val="FFFFFF"/>
                </a:solidFill>
                <a:latin typeface="Open Sauce Light"/>
                <a:ea typeface="Open Sauce Light"/>
                <a:cs typeface="Open Sauce Light"/>
                <a:sym typeface="Open Sauce Light"/>
              </a:rPr>
              <a:t>Qu'est-ce qu'une application en temps réel ?</a:t>
            </a:r>
          </a:p>
        </p:txBody>
      </p:sp>
      <p:sp>
        <p:nvSpPr>
          <p:cNvPr name="TextBox 6" id="6"/>
          <p:cNvSpPr txBox="true"/>
          <p:nvPr/>
        </p:nvSpPr>
        <p:spPr>
          <a:xfrm rot="0">
            <a:off x="4146277" y="3598823"/>
            <a:ext cx="2747032" cy="951491"/>
          </a:xfrm>
          <a:prstGeom prst="rect">
            <a:avLst/>
          </a:prstGeom>
        </p:spPr>
        <p:txBody>
          <a:bodyPr anchor="t" rtlCol="false" tIns="0" lIns="0" bIns="0" rIns="0">
            <a:spAutoFit/>
          </a:bodyPr>
          <a:lstStyle/>
          <a:p>
            <a:pPr algn="ctr">
              <a:lnSpc>
                <a:spcPts val="7335"/>
              </a:lnSpc>
            </a:pPr>
            <a:r>
              <a:rPr lang="en-US" b="true" sz="6668" spc="213">
                <a:solidFill>
                  <a:srgbClr val="FFFFFF"/>
                </a:solidFill>
                <a:latin typeface="Open Sauce Medium"/>
                <a:ea typeface="Open Sauce Medium"/>
                <a:cs typeface="Open Sauce Medium"/>
                <a:sym typeface="Open Sauce Medium"/>
              </a:rPr>
              <a:t>01</a:t>
            </a:r>
          </a:p>
        </p:txBody>
      </p:sp>
      <p:sp>
        <p:nvSpPr>
          <p:cNvPr name="TextBox 7" id="7"/>
          <p:cNvSpPr txBox="true"/>
          <p:nvPr/>
        </p:nvSpPr>
        <p:spPr>
          <a:xfrm rot="0">
            <a:off x="7668345" y="3598823"/>
            <a:ext cx="2747032" cy="951491"/>
          </a:xfrm>
          <a:prstGeom prst="rect">
            <a:avLst/>
          </a:prstGeom>
        </p:spPr>
        <p:txBody>
          <a:bodyPr anchor="t" rtlCol="false" tIns="0" lIns="0" bIns="0" rIns="0">
            <a:spAutoFit/>
          </a:bodyPr>
          <a:lstStyle/>
          <a:p>
            <a:pPr algn="ctr">
              <a:lnSpc>
                <a:spcPts val="7335"/>
              </a:lnSpc>
            </a:pPr>
            <a:r>
              <a:rPr lang="en-US" b="true" sz="6668" spc="213">
                <a:solidFill>
                  <a:srgbClr val="FFFFFF"/>
                </a:solidFill>
                <a:latin typeface="Open Sauce Medium"/>
                <a:ea typeface="Open Sauce Medium"/>
                <a:cs typeface="Open Sauce Medium"/>
                <a:sym typeface="Open Sauce Medium"/>
              </a:rPr>
              <a:t>02</a:t>
            </a:r>
          </a:p>
        </p:txBody>
      </p:sp>
      <p:sp>
        <p:nvSpPr>
          <p:cNvPr name="TextBox 8" id="8"/>
          <p:cNvSpPr txBox="true"/>
          <p:nvPr/>
        </p:nvSpPr>
        <p:spPr>
          <a:xfrm rot="0">
            <a:off x="11271851" y="3598823"/>
            <a:ext cx="2747032" cy="951491"/>
          </a:xfrm>
          <a:prstGeom prst="rect">
            <a:avLst/>
          </a:prstGeom>
        </p:spPr>
        <p:txBody>
          <a:bodyPr anchor="t" rtlCol="false" tIns="0" lIns="0" bIns="0" rIns="0">
            <a:spAutoFit/>
          </a:bodyPr>
          <a:lstStyle/>
          <a:p>
            <a:pPr algn="ctr">
              <a:lnSpc>
                <a:spcPts val="7335"/>
              </a:lnSpc>
            </a:pPr>
            <a:r>
              <a:rPr lang="en-US" b="true" sz="6668" spc="213">
                <a:solidFill>
                  <a:srgbClr val="FFFFFF"/>
                </a:solidFill>
                <a:latin typeface="Open Sauce Medium"/>
                <a:ea typeface="Open Sauce Medium"/>
                <a:cs typeface="Open Sauce Medium"/>
                <a:sym typeface="Open Sauce Medium"/>
              </a:rPr>
              <a:t>03</a:t>
            </a:r>
          </a:p>
        </p:txBody>
      </p:sp>
      <p:sp>
        <p:nvSpPr>
          <p:cNvPr name="TextBox 9" id="9"/>
          <p:cNvSpPr txBox="true"/>
          <p:nvPr/>
        </p:nvSpPr>
        <p:spPr>
          <a:xfrm rot="0">
            <a:off x="4146277" y="6757380"/>
            <a:ext cx="2747032" cy="951491"/>
          </a:xfrm>
          <a:prstGeom prst="rect">
            <a:avLst/>
          </a:prstGeom>
        </p:spPr>
        <p:txBody>
          <a:bodyPr anchor="t" rtlCol="false" tIns="0" lIns="0" bIns="0" rIns="0">
            <a:spAutoFit/>
          </a:bodyPr>
          <a:lstStyle/>
          <a:p>
            <a:pPr algn="ctr">
              <a:lnSpc>
                <a:spcPts val="7335"/>
              </a:lnSpc>
            </a:pPr>
            <a:r>
              <a:rPr lang="en-US" b="true" sz="6668" spc="213">
                <a:solidFill>
                  <a:srgbClr val="FFFFFF"/>
                </a:solidFill>
                <a:latin typeface="Open Sauce Medium"/>
                <a:ea typeface="Open Sauce Medium"/>
                <a:cs typeface="Open Sauce Medium"/>
                <a:sym typeface="Open Sauce Medium"/>
              </a:rPr>
              <a:t>04</a:t>
            </a:r>
          </a:p>
        </p:txBody>
      </p:sp>
      <p:sp>
        <p:nvSpPr>
          <p:cNvPr name="TextBox 10" id="10"/>
          <p:cNvSpPr txBox="true"/>
          <p:nvPr/>
        </p:nvSpPr>
        <p:spPr>
          <a:xfrm rot="0">
            <a:off x="7872622" y="4717305"/>
            <a:ext cx="2542755" cy="895350"/>
          </a:xfrm>
          <a:prstGeom prst="rect">
            <a:avLst/>
          </a:prstGeom>
        </p:spPr>
        <p:txBody>
          <a:bodyPr anchor="t" rtlCol="false" tIns="0" lIns="0" bIns="0" rIns="0">
            <a:spAutoFit/>
          </a:bodyPr>
          <a:lstStyle/>
          <a:p>
            <a:pPr algn="ctr">
              <a:lnSpc>
                <a:spcPts val="3674"/>
              </a:lnSpc>
            </a:pPr>
            <a:r>
              <a:rPr lang="en-US" sz="2499">
                <a:solidFill>
                  <a:srgbClr val="FFFFFF"/>
                </a:solidFill>
                <a:latin typeface="Open Sauce Light"/>
                <a:ea typeface="Open Sauce Light"/>
                <a:cs typeface="Open Sauce Light"/>
                <a:sym typeface="Open Sauce Light"/>
              </a:rPr>
              <a:t>Pourquoi utiliser WebSocket ?</a:t>
            </a:r>
          </a:p>
        </p:txBody>
      </p:sp>
      <p:sp>
        <p:nvSpPr>
          <p:cNvPr name="TextBox 11" id="11"/>
          <p:cNvSpPr txBox="true"/>
          <p:nvPr/>
        </p:nvSpPr>
        <p:spPr>
          <a:xfrm rot="0">
            <a:off x="11496829" y="4717305"/>
            <a:ext cx="2542755" cy="895350"/>
          </a:xfrm>
          <a:prstGeom prst="rect">
            <a:avLst/>
          </a:prstGeom>
        </p:spPr>
        <p:txBody>
          <a:bodyPr anchor="t" rtlCol="false" tIns="0" lIns="0" bIns="0" rIns="0">
            <a:spAutoFit/>
          </a:bodyPr>
          <a:lstStyle/>
          <a:p>
            <a:pPr algn="ctr">
              <a:lnSpc>
                <a:spcPts val="3674"/>
              </a:lnSpc>
            </a:pPr>
            <a:r>
              <a:rPr lang="en-US" sz="2499">
                <a:solidFill>
                  <a:srgbClr val="FFFFFF"/>
                </a:solidFill>
                <a:latin typeface="Open Sauce Light"/>
                <a:ea typeface="Open Sauce Light"/>
                <a:cs typeface="Open Sauce Light"/>
                <a:sym typeface="Open Sauce Light"/>
              </a:rPr>
              <a:t>Avantages de WebSocket </a:t>
            </a:r>
          </a:p>
        </p:txBody>
      </p:sp>
      <p:sp>
        <p:nvSpPr>
          <p:cNvPr name="TextBox 12" id="12"/>
          <p:cNvSpPr txBox="true"/>
          <p:nvPr/>
        </p:nvSpPr>
        <p:spPr>
          <a:xfrm rot="0">
            <a:off x="4392352" y="7875862"/>
            <a:ext cx="2542755" cy="1352550"/>
          </a:xfrm>
          <a:prstGeom prst="rect">
            <a:avLst/>
          </a:prstGeom>
        </p:spPr>
        <p:txBody>
          <a:bodyPr anchor="t" rtlCol="false" tIns="0" lIns="0" bIns="0" rIns="0">
            <a:spAutoFit/>
          </a:bodyPr>
          <a:lstStyle/>
          <a:p>
            <a:pPr algn="ctr">
              <a:lnSpc>
                <a:spcPts val="3674"/>
              </a:lnSpc>
            </a:pPr>
            <a:r>
              <a:rPr lang="en-US" sz="2499">
                <a:solidFill>
                  <a:srgbClr val="FFFFFF"/>
                </a:solidFill>
                <a:latin typeface="Open Sauce Light"/>
                <a:ea typeface="Open Sauce Light"/>
                <a:cs typeface="Open Sauce Light"/>
                <a:sym typeface="Open Sauce Light"/>
              </a:rPr>
              <a:t>Fonctionnement de WebSocket</a:t>
            </a:r>
          </a:p>
          <a:p>
            <a:pPr algn="ctr">
              <a:lnSpc>
                <a:spcPts val="3674"/>
              </a:lnSpc>
            </a:pPr>
          </a:p>
        </p:txBody>
      </p:sp>
      <p:sp>
        <p:nvSpPr>
          <p:cNvPr name="TextBox 13" id="13"/>
          <p:cNvSpPr txBox="true"/>
          <p:nvPr/>
        </p:nvSpPr>
        <p:spPr>
          <a:xfrm rot="0">
            <a:off x="7974761" y="7801960"/>
            <a:ext cx="2542755" cy="1809750"/>
          </a:xfrm>
          <a:prstGeom prst="rect">
            <a:avLst/>
          </a:prstGeom>
        </p:spPr>
        <p:txBody>
          <a:bodyPr anchor="t" rtlCol="false" tIns="0" lIns="0" bIns="0" rIns="0">
            <a:spAutoFit/>
          </a:bodyPr>
          <a:lstStyle/>
          <a:p>
            <a:pPr algn="ctr">
              <a:lnSpc>
                <a:spcPts val="3674"/>
              </a:lnSpc>
            </a:pPr>
            <a:r>
              <a:rPr lang="en-US" sz="2499">
                <a:solidFill>
                  <a:srgbClr val="FFFFFF"/>
                </a:solidFill>
                <a:latin typeface="Open Sauce Light"/>
                <a:ea typeface="Open Sauce Light"/>
                <a:cs typeface="Open Sauce Light"/>
                <a:sym typeface="Open Sauce Light"/>
              </a:rPr>
              <a:t>Intégration de WebSocket avec Angular</a:t>
            </a:r>
          </a:p>
          <a:p>
            <a:pPr algn="ctr">
              <a:lnSpc>
                <a:spcPts val="3674"/>
              </a:lnSpc>
            </a:pPr>
          </a:p>
        </p:txBody>
      </p:sp>
      <p:sp>
        <p:nvSpPr>
          <p:cNvPr name="TextBox 14" id="14"/>
          <p:cNvSpPr txBox="true"/>
          <p:nvPr/>
        </p:nvSpPr>
        <p:spPr>
          <a:xfrm rot="0">
            <a:off x="7872622" y="6683478"/>
            <a:ext cx="2747032" cy="951491"/>
          </a:xfrm>
          <a:prstGeom prst="rect">
            <a:avLst/>
          </a:prstGeom>
        </p:spPr>
        <p:txBody>
          <a:bodyPr anchor="t" rtlCol="false" tIns="0" lIns="0" bIns="0" rIns="0">
            <a:spAutoFit/>
          </a:bodyPr>
          <a:lstStyle/>
          <a:p>
            <a:pPr algn="ctr">
              <a:lnSpc>
                <a:spcPts val="7335"/>
              </a:lnSpc>
            </a:pPr>
            <a:r>
              <a:rPr lang="en-US" b="true" sz="6668" spc="213">
                <a:solidFill>
                  <a:srgbClr val="FFFFFF"/>
                </a:solidFill>
                <a:latin typeface="Open Sauce Medium"/>
                <a:ea typeface="Open Sauce Medium"/>
                <a:cs typeface="Open Sauce Medium"/>
                <a:sym typeface="Open Sauce Medium"/>
              </a:rPr>
              <a:t>05</a:t>
            </a:r>
          </a:p>
        </p:txBody>
      </p:sp>
      <p:sp>
        <p:nvSpPr>
          <p:cNvPr name="TextBox 15" id="15"/>
          <p:cNvSpPr txBox="true"/>
          <p:nvPr/>
        </p:nvSpPr>
        <p:spPr>
          <a:xfrm rot="0">
            <a:off x="11271851" y="6757380"/>
            <a:ext cx="2747032" cy="951491"/>
          </a:xfrm>
          <a:prstGeom prst="rect">
            <a:avLst/>
          </a:prstGeom>
        </p:spPr>
        <p:txBody>
          <a:bodyPr anchor="t" rtlCol="false" tIns="0" lIns="0" bIns="0" rIns="0">
            <a:spAutoFit/>
          </a:bodyPr>
          <a:lstStyle/>
          <a:p>
            <a:pPr algn="ctr">
              <a:lnSpc>
                <a:spcPts val="7335"/>
              </a:lnSpc>
            </a:pPr>
            <a:r>
              <a:rPr lang="en-US" b="true" sz="6668" spc="213">
                <a:solidFill>
                  <a:srgbClr val="FFFFFF"/>
                </a:solidFill>
                <a:latin typeface="Open Sauce Medium"/>
                <a:ea typeface="Open Sauce Medium"/>
                <a:cs typeface="Open Sauce Medium"/>
                <a:sym typeface="Open Sauce Medium"/>
              </a:rPr>
              <a:t>06</a:t>
            </a:r>
          </a:p>
        </p:txBody>
      </p:sp>
      <p:sp>
        <p:nvSpPr>
          <p:cNvPr name="TextBox 16" id="16"/>
          <p:cNvSpPr txBox="true"/>
          <p:nvPr/>
        </p:nvSpPr>
        <p:spPr>
          <a:xfrm rot="0">
            <a:off x="11476128" y="7875862"/>
            <a:ext cx="2542755" cy="1352550"/>
          </a:xfrm>
          <a:prstGeom prst="rect">
            <a:avLst/>
          </a:prstGeom>
        </p:spPr>
        <p:txBody>
          <a:bodyPr anchor="t" rtlCol="false" tIns="0" lIns="0" bIns="0" rIns="0">
            <a:spAutoFit/>
          </a:bodyPr>
          <a:lstStyle/>
          <a:p>
            <a:pPr algn="ctr">
              <a:lnSpc>
                <a:spcPts val="3674"/>
              </a:lnSpc>
            </a:pPr>
            <a:r>
              <a:rPr lang="en-US" sz="2499">
                <a:solidFill>
                  <a:srgbClr val="FFFFFF"/>
                </a:solidFill>
                <a:latin typeface="Open Sauce Light"/>
                <a:ea typeface="Open Sauce Light"/>
                <a:cs typeface="Open Sauce Light"/>
                <a:sym typeface="Open Sauce Light"/>
              </a:rPr>
              <a:t>5.Cas d’utilisation courants</a:t>
            </a:r>
          </a:p>
        </p:txBody>
      </p:sp>
      <p:sp>
        <p:nvSpPr>
          <p:cNvPr name="TextBox 17" id="17"/>
          <p:cNvSpPr txBox="true"/>
          <p:nvPr/>
        </p:nvSpPr>
        <p:spPr>
          <a:xfrm rot="0">
            <a:off x="3838536" y="1570820"/>
            <a:ext cx="10610702" cy="1088390"/>
          </a:xfrm>
          <a:prstGeom prst="rect">
            <a:avLst/>
          </a:prstGeom>
        </p:spPr>
        <p:txBody>
          <a:bodyPr anchor="t" rtlCol="false" tIns="0" lIns="0" bIns="0" rIns="0">
            <a:spAutoFit/>
          </a:bodyPr>
          <a:lstStyle/>
          <a:p>
            <a:pPr algn="ctr">
              <a:lnSpc>
                <a:spcPts val="8470"/>
              </a:lnSpc>
            </a:pPr>
            <a:r>
              <a:rPr lang="en-US" b="true" sz="7700" spc="2194">
                <a:solidFill>
                  <a:srgbClr val="FFFFFF"/>
                </a:solidFill>
                <a:latin typeface="Open Sauce Medium"/>
                <a:ea typeface="Open Sauce Medium"/>
                <a:cs typeface="Open Sauce Medium"/>
                <a:sym typeface="Open Sauce Medium"/>
              </a:rPr>
              <a:t>CONTENTS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622987" y="3491865"/>
            <a:ext cx="1709079" cy="898081"/>
          </a:xfrm>
          <a:prstGeom prst="rect">
            <a:avLst/>
          </a:prstGeom>
        </p:spPr>
        <p:txBody>
          <a:bodyPr anchor="t" rtlCol="false" tIns="0" lIns="0" bIns="0" rIns="0">
            <a:spAutoFit/>
          </a:bodyPr>
          <a:lstStyle/>
          <a:p>
            <a:pPr algn="r">
              <a:lnSpc>
                <a:spcPts val="6836"/>
              </a:lnSpc>
            </a:pPr>
            <a:r>
              <a:rPr lang="en-US" sz="6215" spc="198">
                <a:solidFill>
                  <a:srgbClr val="000000"/>
                </a:solidFill>
                <a:latin typeface="Days"/>
                <a:ea typeface="Days"/>
                <a:cs typeface="Days"/>
                <a:sym typeface="Days"/>
              </a:rPr>
              <a:t>1.</a:t>
            </a:r>
          </a:p>
        </p:txBody>
      </p:sp>
      <p:sp>
        <p:nvSpPr>
          <p:cNvPr name="TextBox 7" id="7"/>
          <p:cNvSpPr txBox="true"/>
          <p:nvPr/>
        </p:nvSpPr>
        <p:spPr>
          <a:xfrm rot="0">
            <a:off x="9144000" y="2827352"/>
            <a:ext cx="8115300" cy="4565622"/>
          </a:xfrm>
          <a:prstGeom prst="rect">
            <a:avLst/>
          </a:prstGeom>
        </p:spPr>
        <p:txBody>
          <a:bodyPr anchor="t" rtlCol="false" tIns="0" lIns="0" bIns="0" rIns="0">
            <a:spAutoFit/>
          </a:bodyPr>
          <a:lstStyle/>
          <a:p>
            <a:pPr algn="l">
              <a:lnSpc>
                <a:spcPts val="3615"/>
              </a:lnSpc>
            </a:pPr>
          </a:p>
          <a:p>
            <a:pPr algn="l">
              <a:lnSpc>
                <a:spcPts val="3615"/>
              </a:lnSpc>
            </a:pPr>
            <a:r>
              <a:rPr lang="en-US" sz="2459">
                <a:solidFill>
                  <a:srgbClr val="000000"/>
                </a:solidFill>
                <a:latin typeface="Open Sauce Light"/>
                <a:ea typeface="Open Sauce Light"/>
                <a:cs typeface="Open Sauce Light"/>
                <a:sym typeface="Open Sauce Light"/>
              </a:rPr>
              <a:t>Une application en temps réel est une application capable de transmettre et de recevoir des données instantanément entre le client et le serveur, sans nécessiter un rechargement manuel de la page. Contrairement aux applications classiques qui fonctionnent avec des requêtes ponctuelles (via HTTP), les applications en temps réel maintiennent une connexion continue avec le serveur.</a:t>
            </a:r>
          </a:p>
          <a:p>
            <a:pPr algn="l">
              <a:lnSpc>
                <a:spcPts val="3615"/>
              </a:lnSpc>
            </a:pPr>
          </a:p>
        </p:txBody>
      </p:sp>
      <p:sp>
        <p:nvSpPr>
          <p:cNvPr name="TextBox 8" id="8"/>
          <p:cNvSpPr txBox="true"/>
          <p:nvPr/>
        </p:nvSpPr>
        <p:spPr>
          <a:xfrm rot="0">
            <a:off x="651010" y="4313746"/>
            <a:ext cx="7239424" cy="1435924"/>
          </a:xfrm>
          <a:prstGeom prst="rect">
            <a:avLst/>
          </a:prstGeom>
        </p:spPr>
        <p:txBody>
          <a:bodyPr anchor="t" rtlCol="false" tIns="0" lIns="0" bIns="0" rIns="0">
            <a:spAutoFit/>
          </a:bodyPr>
          <a:lstStyle/>
          <a:p>
            <a:pPr algn="r">
              <a:lnSpc>
                <a:spcPts val="3712"/>
              </a:lnSpc>
            </a:pPr>
            <a:r>
              <a:rPr lang="en-US" b="true" sz="3375" spc="108">
                <a:solidFill>
                  <a:srgbClr val="000000"/>
                </a:solidFill>
                <a:latin typeface="Open Sauce Medium"/>
                <a:ea typeface="Open Sauce Medium"/>
                <a:cs typeface="Open Sauce Medium"/>
                <a:sym typeface="Open Sauce Medium"/>
              </a:rPr>
              <a:t>QU'EST-CE QU'UNE APPLICATION EN TEMPS RÉEL ?</a:t>
            </a:r>
          </a:p>
          <a:p>
            <a:pPr algn="r">
              <a:lnSpc>
                <a:spcPts val="3712"/>
              </a:lnSpc>
            </a:pPr>
          </a:p>
        </p:txBody>
      </p:sp>
      <p:sp>
        <p:nvSpPr>
          <p:cNvPr name="AutoShape 9" id="9"/>
          <p:cNvSpPr/>
          <p:nvPr/>
        </p:nvSpPr>
        <p:spPr>
          <a:xfrm flipH="true" flipV="true">
            <a:off x="-7266123" y="5614472"/>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2209541" y="4065394"/>
            <a:ext cx="20865141" cy="12443211"/>
          </a:xfrm>
          <a:custGeom>
            <a:avLst/>
            <a:gdLst/>
            <a:ahLst/>
            <a:cxnLst/>
            <a:rect r="r" b="b" t="t" l="l"/>
            <a:pathLst>
              <a:path h="12443211" w="20865141">
                <a:moveTo>
                  <a:pt x="0" y="0"/>
                </a:moveTo>
                <a:lnTo>
                  <a:pt x="20865141" y="0"/>
                </a:lnTo>
                <a:lnTo>
                  <a:pt x="20865141" y="12443212"/>
                </a:lnTo>
                <a:lnTo>
                  <a:pt x="0" y="1244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96242" y="2651108"/>
            <a:ext cx="14095516" cy="6536593"/>
            <a:chOff x="0" y="0"/>
            <a:chExt cx="3270686" cy="1516733"/>
          </a:xfrm>
        </p:grpSpPr>
        <p:sp>
          <p:nvSpPr>
            <p:cNvPr name="Freeform 4" id="4"/>
            <p:cNvSpPr/>
            <p:nvPr/>
          </p:nvSpPr>
          <p:spPr>
            <a:xfrm flipH="false" flipV="false" rot="0">
              <a:off x="0" y="0"/>
              <a:ext cx="3270686" cy="1516733"/>
            </a:xfrm>
            <a:custGeom>
              <a:avLst/>
              <a:gdLst/>
              <a:ahLst/>
              <a:cxnLst/>
              <a:rect r="r" b="b" t="t" l="l"/>
              <a:pathLst>
                <a:path h="1516733" w="3270686">
                  <a:moveTo>
                    <a:pt x="0" y="0"/>
                  </a:moveTo>
                  <a:lnTo>
                    <a:pt x="3270686" y="0"/>
                  </a:lnTo>
                  <a:lnTo>
                    <a:pt x="3270686" y="1516733"/>
                  </a:lnTo>
                  <a:lnTo>
                    <a:pt x="0" y="1516733"/>
                  </a:lnTo>
                  <a:close/>
                </a:path>
              </a:pathLst>
            </a:custGeom>
            <a:gradFill rotWithShape="true">
              <a:gsLst>
                <a:gs pos="0">
                  <a:srgbClr val="B34593">
                    <a:alpha val="100000"/>
                  </a:srgbClr>
                </a:gs>
                <a:gs pos="100000">
                  <a:srgbClr val="151F52">
                    <a:alpha val="100000"/>
                  </a:srgbClr>
                </a:gs>
              </a:gsLst>
              <a:lin ang="5400000"/>
            </a:gradFill>
          </p:spPr>
        </p:sp>
        <p:sp>
          <p:nvSpPr>
            <p:cNvPr name="TextBox 5" id="5"/>
            <p:cNvSpPr txBox="true"/>
            <p:nvPr/>
          </p:nvSpPr>
          <p:spPr>
            <a:xfrm>
              <a:off x="0" y="-38100"/>
              <a:ext cx="3270686" cy="15548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7171402" y="2783313"/>
            <a:ext cx="3945197" cy="3967423"/>
          </a:xfrm>
          <a:custGeom>
            <a:avLst/>
            <a:gdLst/>
            <a:ahLst/>
            <a:cxnLst/>
            <a:rect r="r" b="b" t="t" l="l"/>
            <a:pathLst>
              <a:path h="3967423" w="3945197">
                <a:moveTo>
                  <a:pt x="0" y="0"/>
                </a:moveTo>
                <a:lnTo>
                  <a:pt x="3945196" y="0"/>
                </a:lnTo>
                <a:lnTo>
                  <a:pt x="3945196" y="3967424"/>
                </a:lnTo>
                <a:lnTo>
                  <a:pt x="0" y="3967424"/>
                </a:lnTo>
                <a:lnTo>
                  <a:pt x="0" y="0"/>
                </a:lnTo>
                <a:close/>
              </a:path>
            </a:pathLst>
          </a:custGeom>
          <a:blipFill>
            <a:blip r:embed="rId4"/>
            <a:stretch>
              <a:fillRect l="-62760" t="-27035" r="-62760" b="-22376"/>
            </a:stretch>
          </a:blipFill>
        </p:spPr>
      </p:sp>
      <p:grpSp>
        <p:nvGrpSpPr>
          <p:cNvPr name="Group 7" id="7"/>
          <p:cNvGrpSpPr/>
          <p:nvPr/>
        </p:nvGrpSpPr>
        <p:grpSpPr>
          <a:xfrm rot="0">
            <a:off x="3232162" y="2700628"/>
            <a:ext cx="3489870" cy="3267759"/>
            <a:chOff x="0" y="0"/>
            <a:chExt cx="544871" cy="510193"/>
          </a:xfrm>
        </p:grpSpPr>
        <p:sp>
          <p:nvSpPr>
            <p:cNvPr name="Freeform 8" id="8"/>
            <p:cNvSpPr/>
            <p:nvPr/>
          </p:nvSpPr>
          <p:spPr>
            <a:xfrm flipH="false" flipV="false" rot="0">
              <a:off x="0" y="0"/>
              <a:ext cx="544871" cy="510193"/>
            </a:xfrm>
            <a:custGeom>
              <a:avLst/>
              <a:gdLst/>
              <a:ahLst/>
              <a:cxnLst/>
              <a:rect r="r" b="b" t="t" l="l"/>
              <a:pathLst>
                <a:path h="510193" w="544871">
                  <a:moveTo>
                    <a:pt x="35494" y="0"/>
                  </a:moveTo>
                  <a:lnTo>
                    <a:pt x="509377" y="0"/>
                  </a:lnTo>
                  <a:cubicBezTo>
                    <a:pt x="518791" y="0"/>
                    <a:pt x="527819" y="3740"/>
                    <a:pt x="534475" y="10396"/>
                  </a:cubicBezTo>
                  <a:cubicBezTo>
                    <a:pt x="541132" y="17053"/>
                    <a:pt x="544871" y="26081"/>
                    <a:pt x="544871" y="35494"/>
                  </a:cubicBezTo>
                  <a:lnTo>
                    <a:pt x="544871" y="474699"/>
                  </a:lnTo>
                  <a:cubicBezTo>
                    <a:pt x="544871" y="484112"/>
                    <a:pt x="541132" y="493141"/>
                    <a:pt x="534475" y="499797"/>
                  </a:cubicBezTo>
                  <a:cubicBezTo>
                    <a:pt x="527819" y="506453"/>
                    <a:pt x="518791" y="510193"/>
                    <a:pt x="509377" y="510193"/>
                  </a:cubicBezTo>
                  <a:lnTo>
                    <a:pt x="35494" y="510193"/>
                  </a:lnTo>
                  <a:cubicBezTo>
                    <a:pt x="15891" y="510193"/>
                    <a:pt x="0" y="494302"/>
                    <a:pt x="0" y="474699"/>
                  </a:cubicBezTo>
                  <a:lnTo>
                    <a:pt x="0" y="35494"/>
                  </a:lnTo>
                  <a:cubicBezTo>
                    <a:pt x="0" y="26081"/>
                    <a:pt x="3740" y="17053"/>
                    <a:pt x="10396" y="10396"/>
                  </a:cubicBezTo>
                  <a:cubicBezTo>
                    <a:pt x="17053" y="3740"/>
                    <a:pt x="26081" y="0"/>
                    <a:pt x="35494" y="0"/>
                  </a:cubicBezTo>
                  <a:close/>
                </a:path>
              </a:pathLst>
            </a:custGeom>
            <a:blipFill>
              <a:blip r:embed="rId5"/>
              <a:stretch>
                <a:fillRect l="-20270" t="0" r="-20270" b="0"/>
              </a:stretch>
            </a:blipFill>
          </p:spPr>
        </p:sp>
      </p:grpSp>
      <p:grpSp>
        <p:nvGrpSpPr>
          <p:cNvPr name="Group 9" id="9"/>
          <p:cNvGrpSpPr/>
          <p:nvPr/>
        </p:nvGrpSpPr>
        <p:grpSpPr>
          <a:xfrm rot="0">
            <a:off x="11569016" y="2749611"/>
            <a:ext cx="3489870" cy="3218776"/>
            <a:chOff x="0" y="0"/>
            <a:chExt cx="6884814" cy="6350000"/>
          </a:xfrm>
        </p:grpSpPr>
        <p:sp>
          <p:nvSpPr>
            <p:cNvPr name="Freeform 10" id="10"/>
            <p:cNvSpPr/>
            <p:nvPr/>
          </p:nvSpPr>
          <p:spPr>
            <a:xfrm flipH="false" flipV="false" rot="0">
              <a:off x="0" y="0"/>
              <a:ext cx="6884039" cy="6350000"/>
            </a:xfrm>
            <a:custGeom>
              <a:avLst/>
              <a:gdLst/>
              <a:ahLst/>
              <a:cxnLst/>
              <a:rect r="r" b="b" t="t" l="l"/>
              <a:pathLst>
                <a:path h="6350000" w="6884039">
                  <a:moveTo>
                    <a:pt x="0" y="5824220"/>
                  </a:moveTo>
                  <a:lnTo>
                    <a:pt x="0" y="525780"/>
                  </a:lnTo>
                  <a:cubicBezTo>
                    <a:pt x="0" y="234950"/>
                    <a:pt x="143288" y="0"/>
                    <a:pt x="320656" y="0"/>
                  </a:cubicBezTo>
                  <a:lnTo>
                    <a:pt x="6563383" y="0"/>
                  </a:lnTo>
                  <a:cubicBezTo>
                    <a:pt x="6740751" y="0"/>
                    <a:pt x="6884039" y="234950"/>
                    <a:pt x="6884039" y="525780"/>
                  </a:cubicBezTo>
                  <a:lnTo>
                    <a:pt x="6884039" y="5822950"/>
                  </a:lnTo>
                  <a:cubicBezTo>
                    <a:pt x="6884039" y="6113780"/>
                    <a:pt x="6740751" y="6348730"/>
                    <a:pt x="6563383" y="6348730"/>
                  </a:cubicBezTo>
                  <a:lnTo>
                    <a:pt x="320656" y="6348730"/>
                  </a:lnTo>
                  <a:cubicBezTo>
                    <a:pt x="144063" y="6350000"/>
                    <a:pt x="0" y="6115050"/>
                    <a:pt x="0" y="5824220"/>
                  </a:cubicBezTo>
                  <a:lnTo>
                    <a:pt x="0" y="0"/>
                  </a:lnTo>
                  <a:cubicBezTo>
                    <a:pt x="0" y="0"/>
                    <a:pt x="0" y="5824220"/>
                    <a:pt x="0" y="5824220"/>
                  </a:cubicBezTo>
                  <a:close/>
                </a:path>
              </a:pathLst>
            </a:custGeom>
            <a:blipFill>
              <a:blip r:embed="rId6"/>
              <a:stretch>
                <a:fillRect l="-15175" t="0" r="-15175" b="0"/>
              </a:stretch>
            </a:blipFill>
          </p:spPr>
        </p:sp>
      </p:grpSp>
      <p:sp>
        <p:nvSpPr>
          <p:cNvPr name="Freeform 11" id="11"/>
          <p:cNvSpPr/>
          <p:nvPr/>
        </p:nvSpPr>
        <p:spPr>
          <a:xfrm flipH="false" flipV="false" rot="0">
            <a:off x="-390845" y="-1022834"/>
            <a:ext cx="3735796" cy="3324859"/>
          </a:xfrm>
          <a:custGeom>
            <a:avLst/>
            <a:gdLst/>
            <a:ahLst/>
            <a:cxnLst/>
            <a:rect r="r" b="b" t="t" l="l"/>
            <a:pathLst>
              <a:path h="3324859" w="3735796">
                <a:moveTo>
                  <a:pt x="0" y="0"/>
                </a:moveTo>
                <a:lnTo>
                  <a:pt x="3735797" y="0"/>
                </a:lnTo>
                <a:lnTo>
                  <a:pt x="3735797" y="3324859"/>
                </a:lnTo>
                <a:lnTo>
                  <a:pt x="0" y="3324859"/>
                </a:lnTo>
                <a:lnTo>
                  <a:pt x="0" y="0"/>
                </a:lnTo>
                <a:close/>
              </a:path>
            </a:pathLst>
          </a:custGeom>
          <a:blipFill>
            <a:blip r:embed="rId7"/>
            <a:stretch>
              <a:fillRect l="0" t="0" r="0" b="0"/>
            </a:stretch>
          </a:blipFill>
        </p:spPr>
      </p:sp>
      <p:sp>
        <p:nvSpPr>
          <p:cNvPr name="TextBox 12" id="12"/>
          <p:cNvSpPr txBox="true"/>
          <p:nvPr/>
        </p:nvSpPr>
        <p:spPr>
          <a:xfrm rot="0">
            <a:off x="4293468" y="563647"/>
            <a:ext cx="9701063" cy="2437805"/>
          </a:xfrm>
          <a:prstGeom prst="rect">
            <a:avLst/>
          </a:prstGeom>
        </p:spPr>
        <p:txBody>
          <a:bodyPr anchor="t" rtlCol="false" tIns="0" lIns="0" bIns="0" rIns="0">
            <a:spAutoFit/>
          </a:bodyPr>
          <a:lstStyle/>
          <a:p>
            <a:pPr algn="ctr">
              <a:lnSpc>
                <a:spcPts val="6351"/>
              </a:lnSpc>
            </a:pPr>
            <a:r>
              <a:rPr lang="en-US" b="true" sz="6351">
                <a:solidFill>
                  <a:srgbClr val="540D67"/>
                </a:solidFill>
                <a:latin typeface="Open Sauce Medium"/>
                <a:ea typeface="Open Sauce Medium"/>
                <a:cs typeface="Open Sauce Medium"/>
                <a:sym typeface="Open Sauce Medium"/>
              </a:rPr>
              <a:t>CARACTÉRISTIQUES PRINCIPALES :</a:t>
            </a:r>
          </a:p>
          <a:p>
            <a:pPr algn="ctr">
              <a:lnSpc>
                <a:spcPts val="6351"/>
              </a:lnSpc>
            </a:pPr>
          </a:p>
        </p:txBody>
      </p:sp>
      <p:sp>
        <p:nvSpPr>
          <p:cNvPr name="TextBox 13" id="13"/>
          <p:cNvSpPr txBox="true"/>
          <p:nvPr/>
        </p:nvSpPr>
        <p:spPr>
          <a:xfrm rot="0">
            <a:off x="3616985" y="6168275"/>
            <a:ext cx="2798901" cy="1736741"/>
          </a:xfrm>
          <a:prstGeom prst="rect">
            <a:avLst/>
          </a:prstGeom>
        </p:spPr>
        <p:txBody>
          <a:bodyPr anchor="t" rtlCol="false" tIns="0" lIns="0" bIns="0" rIns="0">
            <a:spAutoFit/>
          </a:bodyPr>
          <a:lstStyle/>
          <a:p>
            <a:pPr algn="ctr">
              <a:lnSpc>
                <a:spcPts val="3495"/>
              </a:lnSpc>
            </a:pPr>
            <a:r>
              <a:rPr lang="en-US" sz="2497" i="true">
                <a:solidFill>
                  <a:srgbClr val="FFFFFF"/>
                </a:solidFill>
                <a:latin typeface="Open Sauce Light Italics"/>
                <a:ea typeface="Open Sauce Light Italics"/>
                <a:cs typeface="Open Sauce Light Italics"/>
                <a:sym typeface="Open Sauce Light Italics"/>
              </a:rPr>
              <a:t>Transmission immédiate des informations.</a:t>
            </a:r>
          </a:p>
          <a:p>
            <a:pPr algn="ctr">
              <a:lnSpc>
                <a:spcPts val="3495"/>
              </a:lnSpc>
              <a:spcBef>
                <a:spcPct val="0"/>
              </a:spcBef>
            </a:pPr>
          </a:p>
        </p:txBody>
      </p:sp>
      <p:sp>
        <p:nvSpPr>
          <p:cNvPr name="TextBox 14" id="14"/>
          <p:cNvSpPr txBox="true"/>
          <p:nvPr/>
        </p:nvSpPr>
        <p:spPr>
          <a:xfrm rot="0">
            <a:off x="7744550" y="7057770"/>
            <a:ext cx="2798901" cy="2200530"/>
          </a:xfrm>
          <a:prstGeom prst="rect">
            <a:avLst/>
          </a:prstGeom>
        </p:spPr>
        <p:txBody>
          <a:bodyPr anchor="t" rtlCol="false" tIns="0" lIns="0" bIns="0" rIns="0">
            <a:spAutoFit/>
          </a:bodyPr>
          <a:lstStyle/>
          <a:p>
            <a:pPr algn="ctr">
              <a:lnSpc>
                <a:spcPts val="3495"/>
              </a:lnSpc>
            </a:pPr>
            <a:r>
              <a:rPr lang="en-US" sz="2497" i="true">
                <a:solidFill>
                  <a:srgbClr val="FFFFFF"/>
                </a:solidFill>
                <a:latin typeface="Open Sauce Light Italics"/>
                <a:ea typeface="Open Sauce Light Italics"/>
                <a:cs typeface="Open Sauce Light Italics"/>
                <a:sym typeface="Open Sauce Light Italics"/>
              </a:rPr>
              <a:t>Réactivité élevée pour une meilleure expérience utilisateur.</a:t>
            </a:r>
          </a:p>
          <a:p>
            <a:pPr algn="ctr">
              <a:lnSpc>
                <a:spcPts val="3495"/>
              </a:lnSpc>
              <a:spcBef>
                <a:spcPct val="0"/>
              </a:spcBef>
            </a:pPr>
          </a:p>
        </p:txBody>
      </p:sp>
      <p:sp>
        <p:nvSpPr>
          <p:cNvPr name="TextBox 15" id="15"/>
          <p:cNvSpPr txBox="true"/>
          <p:nvPr/>
        </p:nvSpPr>
        <p:spPr>
          <a:xfrm rot="0">
            <a:off x="11869293" y="6168275"/>
            <a:ext cx="2798901" cy="2200530"/>
          </a:xfrm>
          <a:prstGeom prst="rect">
            <a:avLst/>
          </a:prstGeom>
        </p:spPr>
        <p:txBody>
          <a:bodyPr anchor="t" rtlCol="false" tIns="0" lIns="0" bIns="0" rIns="0">
            <a:spAutoFit/>
          </a:bodyPr>
          <a:lstStyle/>
          <a:p>
            <a:pPr algn="ctr">
              <a:lnSpc>
                <a:spcPts val="3495"/>
              </a:lnSpc>
              <a:spcBef>
                <a:spcPct val="0"/>
              </a:spcBef>
            </a:pPr>
            <a:r>
              <a:rPr lang="en-US" sz="2497" i="true">
                <a:solidFill>
                  <a:srgbClr val="FFFFFF"/>
                </a:solidFill>
                <a:latin typeface="Open Sauce Light Italics"/>
                <a:ea typeface="Open Sauce Light Italics"/>
                <a:cs typeface="Open Sauce Light Italics"/>
                <a:sym typeface="Open Sauce Light Italics"/>
              </a:rPr>
              <a:t>Adaptées aux cas d'utilisation où les données changent fréquemment.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02354"/>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FFFFF"/>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2651253" y="3060429"/>
            <a:ext cx="5437438" cy="1397001"/>
          </a:xfrm>
          <a:prstGeom prst="rect">
            <a:avLst/>
          </a:prstGeom>
        </p:spPr>
        <p:txBody>
          <a:bodyPr anchor="t" rtlCol="false" tIns="0" lIns="0" bIns="0" rIns="0">
            <a:spAutoFit/>
          </a:bodyPr>
          <a:lstStyle/>
          <a:p>
            <a:pPr algn="just">
              <a:lnSpc>
                <a:spcPts val="3656"/>
              </a:lnSpc>
            </a:pPr>
            <a:r>
              <a:rPr lang="en-US" b="true" sz="3323" spc="438">
                <a:solidFill>
                  <a:srgbClr val="000000"/>
                </a:solidFill>
                <a:latin typeface="Open Sauce Medium"/>
                <a:ea typeface="Open Sauce Medium"/>
                <a:cs typeface="Open Sauce Medium"/>
                <a:sym typeface="Open Sauce Medium"/>
              </a:rPr>
              <a:t>POURQUOI UTILISER WEBSOCKET ?</a:t>
            </a:r>
          </a:p>
          <a:p>
            <a:pPr algn="just">
              <a:lnSpc>
                <a:spcPts val="3656"/>
              </a:lnSpc>
            </a:pPr>
          </a:p>
        </p:txBody>
      </p:sp>
      <p:sp>
        <p:nvSpPr>
          <p:cNvPr name="AutoShape 7" id="7"/>
          <p:cNvSpPr/>
          <p:nvPr/>
        </p:nvSpPr>
        <p:spPr>
          <a:xfrm flipV="true">
            <a:off x="8654651" y="2652442"/>
            <a:ext cx="0" cy="5211720"/>
          </a:xfrm>
          <a:prstGeom prst="line">
            <a:avLst/>
          </a:prstGeom>
          <a:ln cap="flat" w="38100">
            <a:solidFill>
              <a:srgbClr val="192253"/>
            </a:solidFill>
            <a:prstDash val="solid"/>
            <a:headEnd type="none" len="sm" w="sm"/>
            <a:tailEnd type="none" len="sm" w="sm"/>
          </a:ln>
        </p:spPr>
      </p:sp>
      <p:sp>
        <p:nvSpPr>
          <p:cNvPr name="AutoShape 8" id="8"/>
          <p:cNvSpPr/>
          <p:nvPr/>
        </p:nvSpPr>
        <p:spPr>
          <a:xfrm flipH="true" flipV="true">
            <a:off x="-7630642" y="4419331"/>
            <a:ext cx="15156557" cy="0"/>
          </a:xfrm>
          <a:prstGeom prst="line">
            <a:avLst/>
          </a:prstGeom>
          <a:ln cap="flat" w="76200">
            <a:solidFill>
              <a:srgbClr val="C23A97"/>
            </a:solidFill>
            <a:prstDash val="solid"/>
            <a:headEnd type="none" len="sm" w="sm"/>
            <a:tailEnd type="none" len="sm" w="sm"/>
          </a:ln>
        </p:spPr>
      </p:sp>
      <p:sp>
        <p:nvSpPr>
          <p:cNvPr name="Freeform 9" id="9"/>
          <p:cNvSpPr/>
          <p:nvPr/>
        </p:nvSpPr>
        <p:spPr>
          <a:xfrm flipH="false" flipV="false" rot="0">
            <a:off x="10072083" y="2199639"/>
            <a:ext cx="4892088" cy="5664523"/>
          </a:xfrm>
          <a:custGeom>
            <a:avLst/>
            <a:gdLst/>
            <a:ahLst/>
            <a:cxnLst/>
            <a:rect r="r" b="b" t="t" l="l"/>
            <a:pathLst>
              <a:path h="5664523" w="4892088">
                <a:moveTo>
                  <a:pt x="0" y="0"/>
                </a:moveTo>
                <a:lnTo>
                  <a:pt x="4892088" y="0"/>
                </a:lnTo>
                <a:lnTo>
                  <a:pt x="4892088" y="5664523"/>
                </a:lnTo>
                <a:lnTo>
                  <a:pt x="0" y="5664523"/>
                </a:lnTo>
                <a:lnTo>
                  <a:pt x="0" y="0"/>
                </a:lnTo>
                <a:close/>
              </a:path>
            </a:pathLst>
          </a:custGeom>
          <a:blipFill>
            <a:blip r:embed="rId4"/>
            <a:stretch>
              <a:fillRect l="0" t="0" r="0" b="0"/>
            </a:stretch>
          </a:blipFill>
        </p:spPr>
      </p:sp>
      <p:sp>
        <p:nvSpPr>
          <p:cNvPr name="TextBox 10" id="10"/>
          <p:cNvSpPr txBox="true"/>
          <p:nvPr/>
        </p:nvSpPr>
        <p:spPr>
          <a:xfrm rot="0">
            <a:off x="2393277" y="4843446"/>
            <a:ext cx="5132638" cy="2685534"/>
          </a:xfrm>
          <a:prstGeom prst="rect">
            <a:avLst/>
          </a:prstGeom>
        </p:spPr>
        <p:txBody>
          <a:bodyPr anchor="t" rtlCol="false" tIns="0" lIns="0" bIns="0" rIns="0">
            <a:spAutoFit/>
          </a:bodyPr>
          <a:lstStyle/>
          <a:p>
            <a:pPr algn="l">
              <a:lnSpc>
                <a:spcPts val="3061"/>
              </a:lnSpc>
            </a:pPr>
            <a:r>
              <a:rPr lang="en-US" sz="2082">
                <a:solidFill>
                  <a:srgbClr val="000000"/>
                </a:solidFill>
                <a:latin typeface="Open Sauce Light"/>
                <a:ea typeface="Open Sauce Light"/>
                <a:cs typeface="Open Sauce Light"/>
                <a:sym typeface="Open Sauce Light"/>
              </a:rPr>
              <a:t>WebSocket est un protocole de communication conçu pour fournir une connexion bidirectionnelle et persistante entre un client et un serveur, ce qui le rend idéal pour les applications en temps réel.</a:t>
            </a:r>
          </a:p>
          <a:p>
            <a:pPr algn="l">
              <a:lnSpc>
                <a:spcPts val="3061"/>
              </a:lnSpc>
            </a:pPr>
          </a:p>
        </p:txBody>
      </p:sp>
      <p:sp>
        <p:nvSpPr>
          <p:cNvPr name="TextBox 11" id="11"/>
          <p:cNvSpPr txBox="true"/>
          <p:nvPr/>
        </p:nvSpPr>
        <p:spPr>
          <a:xfrm rot="0">
            <a:off x="2087145" y="2320655"/>
            <a:ext cx="4436512" cy="711199"/>
          </a:xfrm>
          <a:prstGeom prst="rect">
            <a:avLst/>
          </a:prstGeom>
        </p:spPr>
        <p:txBody>
          <a:bodyPr anchor="t" rtlCol="false" tIns="0" lIns="0" bIns="0" rIns="0">
            <a:spAutoFit/>
          </a:bodyPr>
          <a:lstStyle/>
          <a:p>
            <a:pPr algn="l">
              <a:lnSpc>
                <a:spcPts val="5499"/>
              </a:lnSpc>
            </a:pPr>
            <a:r>
              <a:rPr lang="en-US" sz="4999" spc="159">
                <a:solidFill>
                  <a:srgbClr val="000000"/>
                </a:solidFill>
                <a:latin typeface="Days"/>
                <a:ea typeface="Days"/>
                <a:cs typeface="Days"/>
                <a:sym typeface="Days"/>
              </a:rPr>
              <a:t>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graphicFrame>
        <p:nvGraphicFramePr>
          <p:cNvPr name="Table 3" id="3"/>
          <p:cNvGraphicFramePr>
            <a:graphicFrameLocks noGrp="true"/>
          </p:cNvGraphicFramePr>
          <p:nvPr/>
        </p:nvGraphicFramePr>
        <p:xfrm>
          <a:off x="2150235" y="1532694"/>
          <a:ext cx="13987531" cy="8640006"/>
        </p:xfrm>
        <a:graphic>
          <a:graphicData uri="http://schemas.openxmlformats.org/drawingml/2006/table">
            <a:tbl>
              <a:tblPr/>
              <a:tblGrid>
                <a:gridCol w="6141770"/>
                <a:gridCol w="3759965"/>
                <a:gridCol w="4085795"/>
              </a:tblGrid>
              <a:tr h="1150631">
                <a:tc>
                  <a:txBody>
                    <a:bodyPr anchor="t" rtlCol="false"/>
                    <a:lstStyle/>
                    <a:p>
                      <a:pPr algn="ctr" marL="0" indent="0" lvl="0">
                        <a:lnSpc>
                          <a:spcPts val="2649"/>
                        </a:lnSpc>
                        <a:spcBef>
                          <a:spcPct val="0"/>
                        </a:spcBef>
                        <a:defRPr/>
                      </a:pPr>
                      <a:r>
                        <a:rPr lang="en-US" sz="2499">
                          <a:solidFill>
                            <a:srgbClr val="202354"/>
                          </a:solidFill>
                          <a:latin typeface="Days"/>
                          <a:ea typeface="Days"/>
                          <a:cs typeface="Days"/>
                          <a:sym typeface="Days"/>
                        </a:rPr>
                        <a:t>CRITÈRE</a:t>
                      </a:r>
                      <a:endParaRPr lang="en-US" sz="1100"/>
                    </a:p>
                  </a:txBody>
                  <a:tcPr marL="299753" marR="299753" marT="299753" marB="299753"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2649"/>
                        </a:lnSpc>
                        <a:spcBef>
                          <a:spcPct val="0"/>
                        </a:spcBef>
                        <a:defRPr/>
                      </a:pPr>
                      <a:r>
                        <a:rPr lang="en-US" sz="2499">
                          <a:solidFill>
                            <a:srgbClr val="202354"/>
                          </a:solidFill>
                          <a:latin typeface="Days"/>
                          <a:ea typeface="Days"/>
                          <a:cs typeface="Days"/>
                          <a:sym typeface="Days"/>
                        </a:rPr>
                        <a:t>HTTP</a:t>
                      </a:r>
                      <a:endParaRPr lang="en-US" sz="1100"/>
                    </a:p>
                  </a:txBody>
                  <a:tcPr marL="299753" marR="299753" marT="299753" marB="299753"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2649"/>
                        </a:lnSpc>
                        <a:spcBef>
                          <a:spcPct val="0"/>
                        </a:spcBef>
                        <a:defRPr/>
                      </a:pPr>
                      <a:r>
                        <a:rPr lang="en-US" sz="2499">
                          <a:solidFill>
                            <a:srgbClr val="202354"/>
                          </a:solidFill>
                          <a:latin typeface="Days"/>
                          <a:ea typeface="Days"/>
                          <a:cs typeface="Days"/>
                          <a:sym typeface="Days"/>
                        </a:rPr>
                        <a:t>WebSocket</a:t>
                      </a:r>
                      <a:endParaRPr lang="en-US" sz="1100"/>
                    </a:p>
                  </a:txBody>
                  <a:tcPr marL="299753" marR="299753" marT="299753" marB="299753"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r>
              <a:tr h="1088990">
                <a:tc>
                  <a:txBody>
                    <a:bodyPr anchor="t" rtlCol="false"/>
                    <a:lstStyle/>
                    <a:p>
                      <a:pPr algn="ctr" marL="0" indent="0" lvl="0">
                        <a:lnSpc>
                          <a:spcPts val="2303"/>
                        </a:lnSpc>
                        <a:spcBef>
                          <a:spcPct val="0"/>
                        </a:spcBef>
                        <a:defRPr/>
                      </a:pPr>
                      <a:r>
                        <a:rPr lang="en-US" sz="2173">
                          <a:solidFill>
                            <a:srgbClr val="202354"/>
                          </a:solidFill>
                          <a:latin typeface="Days"/>
                          <a:ea typeface="Days"/>
                          <a:cs typeface="Days"/>
                          <a:sym typeface="Days"/>
                        </a:rPr>
                        <a:t>Type de connexion</a:t>
                      </a:r>
                      <a:endParaRPr lang="en-US" sz="1100"/>
                    </a:p>
                  </a:txBody>
                  <a:tcPr marL="299753" marR="299753" marT="299753" marB="299753"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2331"/>
                        </a:lnSpc>
                        <a:spcBef>
                          <a:spcPct val="0"/>
                        </a:spcBef>
                        <a:defRPr/>
                      </a:pPr>
                      <a:r>
                        <a:rPr lang="en-US" b="true" sz="2199">
                          <a:solidFill>
                            <a:srgbClr val="202354"/>
                          </a:solidFill>
                          <a:latin typeface="Open Sauce Medium"/>
                          <a:ea typeface="Open Sauce Medium"/>
                          <a:cs typeface="Open Sauce Medium"/>
                          <a:sym typeface="Open Sauce Medium"/>
                        </a:rPr>
                        <a:t>Non persistante</a:t>
                      </a:r>
                      <a:endParaRPr lang="en-US" sz="1100"/>
                    </a:p>
                  </a:txBody>
                  <a:tcPr marL="299753" marR="299753" marT="299753" marB="299753"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2331"/>
                        </a:lnSpc>
                        <a:spcBef>
                          <a:spcPct val="0"/>
                        </a:spcBef>
                        <a:defRPr/>
                      </a:pPr>
                      <a:r>
                        <a:rPr lang="en-US" b="true" sz="2199">
                          <a:solidFill>
                            <a:srgbClr val="202354"/>
                          </a:solidFill>
                          <a:latin typeface="Open Sauce Medium"/>
                          <a:ea typeface="Open Sauce Medium"/>
                          <a:cs typeface="Open Sauce Medium"/>
                          <a:sym typeface="Open Sauce Medium"/>
                        </a:rPr>
                        <a:t>Persistante</a:t>
                      </a:r>
                      <a:endParaRPr lang="en-US" sz="1100"/>
                    </a:p>
                  </a:txBody>
                  <a:tcPr marL="299753" marR="299753" marT="299753" marB="299753"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r>
              <a:tr h="1088990">
                <a:tc>
                  <a:txBody>
                    <a:bodyPr anchor="t" rtlCol="false"/>
                    <a:lstStyle/>
                    <a:p>
                      <a:pPr algn="ctr" marL="0" indent="0" lvl="0">
                        <a:lnSpc>
                          <a:spcPts val="2303"/>
                        </a:lnSpc>
                        <a:spcBef>
                          <a:spcPct val="0"/>
                        </a:spcBef>
                        <a:defRPr/>
                      </a:pPr>
                      <a:r>
                        <a:rPr lang="en-US" sz="2173">
                          <a:solidFill>
                            <a:srgbClr val="202354"/>
                          </a:solidFill>
                          <a:latin typeface="Days"/>
                          <a:ea typeface="Days"/>
                          <a:cs typeface="Days"/>
                          <a:sym typeface="Days"/>
                        </a:rPr>
                        <a:t>Direction des données</a:t>
                      </a:r>
                      <a:endParaRPr lang="en-US" sz="1100"/>
                    </a:p>
                  </a:txBody>
                  <a:tcPr marL="299753" marR="299753" marT="299753" marB="299753"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2331"/>
                        </a:lnSpc>
                        <a:spcBef>
                          <a:spcPct val="0"/>
                        </a:spcBef>
                        <a:defRPr/>
                      </a:pPr>
                      <a:r>
                        <a:rPr lang="en-US" b="true" sz="2199">
                          <a:solidFill>
                            <a:srgbClr val="202354"/>
                          </a:solidFill>
                          <a:latin typeface="Open Sauce Medium"/>
                          <a:ea typeface="Open Sauce Medium"/>
                          <a:cs typeface="Open Sauce Medium"/>
                          <a:sym typeface="Open Sauce Medium"/>
                        </a:rPr>
                        <a:t>Unidirectionnelle</a:t>
                      </a:r>
                      <a:endParaRPr lang="en-US" sz="1100"/>
                    </a:p>
                  </a:txBody>
                  <a:tcPr marL="299753" marR="299753" marT="299753" marB="299753"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2331"/>
                        </a:lnSpc>
                        <a:spcBef>
                          <a:spcPct val="0"/>
                        </a:spcBef>
                        <a:defRPr/>
                      </a:pPr>
                      <a:r>
                        <a:rPr lang="en-US" b="true" sz="2199">
                          <a:solidFill>
                            <a:srgbClr val="202354"/>
                          </a:solidFill>
                          <a:latin typeface="Open Sauce Medium"/>
                          <a:ea typeface="Open Sauce Medium"/>
                          <a:cs typeface="Open Sauce Medium"/>
                          <a:sym typeface="Open Sauce Medium"/>
                        </a:rPr>
                        <a:t>Bidirectionnelle</a:t>
                      </a:r>
                      <a:endParaRPr lang="en-US" sz="1100"/>
                    </a:p>
                  </a:txBody>
                  <a:tcPr marL="299753" marR="299753" marT="299753" marB="299753"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r>
              <a:tr h="1088990">
                <a:tc>
                  <a:txBody>
                    <a:bodyPr anchor="t" rtlCol="false"/>
                    <a:lstStyle/>
                    <a:p>
                      <a:pPr algn="ctr" marL="0" indent="0" lvl="0">
                        <a:lnSpc>
                          <a:spcPts val="2303"/>
                        </a:lnSpc>
                        <a:spcBef>
                          <a:spcPct val="0"/>
                        </a:spcBef>
                        <a:defRPr/>
                      </a:pPr>
                      <a:r>
                        <a:rPr lang="en-US" sz="2173">
                          <a:solidFill>
                            <a:srgbClr val="202354"/>
                          </a:solidFill>
                          <a:latin typeface="Days"/>
                          <a:ea typeface="Days"/>
                          <a:cs typeface="Days"/>
                          <a:sym typeface="Days"/>
                        </a:rPr>
                        <a:t>Latence</a:t>
                      </a:r>
                      <a:endParaRPr lang="en-US" sz="1100"/>
                    </a:p>
                  </a:txBody>
                  <a:tcPr marL="299753" marR="299753" marT="299753" marB="299753"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2331"/>
                        </a:lnSpc>
                        <a:spcBef>
                          <a:spcPct val="0"/>
                        </a:spcBef>
                        <a:defRPr/>
                      </a:pPr>
                      <a:r>
                        <a:rPr lang="en-US" b="true" sz="2199">
                          <a:solidFill>
                            <a:srgbClr val="202354"/>
                          </a:solidFill>
                          <a:latin typeface="Open Sauce Medium"/>
                          <a:ea typeface="Open Sauce Medium"/>
                          <a:cs typeface="Open Sauce Medium"/>
                          <a:sym typeface="Open Sauce Medium"/>
                        </a:rPr>
                        <a:t>Élevée</a:t>
                      </a:r>
                      <a:endParaRPr lang="en-US" sz="1100"/>
                    </a:p>
                  </a:txBody>
                  <a:tcPr marL="299753" marR="299753" marT="299753" marB="299753"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marL="0" indent="0" lvl="0">
                        <a:lnSpc>
                          <a:spcPts val="2331"/>
                        </a:lnSpc>
                        <a:spcBef>
                          <a:spcPct val="0"/>
                        </a:spcBef>
                        <a:defRPr/>
                      </a:pPr>
                      <a:r>
                        <a:rPr lang="en-US" b="true" sz="2199">
                          <a:solidFill>
                            <a:srgbClr val="202354"/>
                          </a:solidFill>
                          <a:latin typeface="Open Sauce Medium"/>
                          <a:ea typeface="Open Sauce Medium"/>
                          <a:cs typeface="Open Sauce Medium"/>
                          <a:sym typeface="Open Sauce Medium"/>
                        </a:rPr>
                        <a:t>Faible</a:t>
                      </a:r>
                      <a:endParaRPr lang="en-US" sz="1100"/>
                    </a:p>
                  </a:txBody>
                  <a:tcPr marL="299753" marR="299753" marT="299753" marB="299753"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r>
              <a:tr h="1407468">
                <a:tc>
                  <a:txBody>
                    <a:bodyPr anchor="t" rtlCol="false"/>
                    <a:lstStyle/>
                    <a:p>
                      <a:pPr algn="ctr">
                        <a:lnSpc>
                          <a:spcPts val="2303"/>
                        </a:lnSpc>
                        <a:spcBef>
                          <a:spcPct val="0"/>
                        </a:spcBef>
                        <a:defRPr/>
                      </a:pPr>
                      <a:r>
                        <a:rPr lang="en-US" sz="2173">
                          <a:solidFill>
                            <a:srgbClr val="202354"/>
                          </a:solidFill>
                          <a:latin typeface="Days"/>
                          <a:ea typeface="Days"/>
                          <a:cs typeface="Days"/>
                          <a:sym typeface="Days"/>
                        </a:rPr>
                        <a:t>Format des messages</a:t>
                      </a:r>
                      <a:endParaRPr lang="en-US" sz="1100"/>
                    </a:p>
                  </a:txBody>
                  <a:tcPr marL="299753" marR="299753" marT="299753" marB="299753"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a:lnSpc>
                          <a:spcPts val="2331"/>
                        </a:lnSpc>
                        <a:spcBef>
                          <a:spcPct val="0"/>
                        </a:spcBef>
                        <a:defRPr/>
                      </a:pPr>
                      <a:r>
                        <a:rPr lang="en-US" b="true" sz="2199">
                          <a:solidFill>
                            <a:srgbClr val="202354"/>
                          </a:solidFill>
                          <a:latin typeface="Open Sauce Medium"/>
                          <a:ea typeface="Open Sauce Medium"/>
                          <a:cs typeface="Open Sauce Medium"/>
                          <a:sym typeface="Open Sauce Medium"/>
                        </a:rPr>
                        <a:t>Texte principalement (JSON, XML)</a:t>
                      </a:r>
                      <a:endParaRPr lang="en-US" sz="1100"/>
                    </a:p>
                  </a:txBody>
                  <a:tcPr marL="299753" marR="299753" marT="299753" marB="299753"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a:lnSpc>
                          <a:spcPts val="2331"/>
                        </a:lnSpc>
                        <a:spcBef>
                          <a:spcPct val="0"/>
                        </a:spcBef>
                        <a:defRPr/>
                      </a:pPr>
                      <a:r>
                        <a:rPr lang="en-US" b="true" sz="2199">
                          <a:solidFill>
                            <a:srgbClr val="202354"/>
                          </a:solidFill>
                          <a:latin typeface="Open Sauce Medium"/>
                          <a:ea typeface="Open Sauce Medium"/>
                          <a:cs typeface="Open Sauce Medium"/>
                          <a:sym typeface="Open Sauce Medium"/>
                        </a:rPr>
                        <a:t>Texte ou binaire</a:t>
                      </a:r>
                      <a:endParaRPr lang="en-US" sz="1100"/>
                    </a:p>
                  </a:txBody>
                  <a:tcPr marL="299753" marR="299753" marT="299753" marB="299753"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r>
              <a:tr h="1407468">
                <a:tc>
                  <a:txBody>
                    <a:bodyPr anchor="t" rtlCol="false"/>
                    <a:lstStyle/>
                    <a:p>
                      <a:pPr algn="ctr">
                        <a:lnSpc>
                          <a:spcPts val="2303"/>
                        </a:lnSpc>
                        <a:spcBef>
                          <a:spcPct val="0"/>
                        </a:spcBef>
                        <a:defRPr/>
                      </a:pPr>
                      <a:r>
                        <a:rPr lang="en-US" sz="2173">
                          <a:solidFill>
                            <a:srgbClr val="202354"/>
                          </a:solidFill>
                          <a:latin typeface="Days"/>
                          <a:ea typeface="Days"/>
                          <a:cs typeface="Days"/>
                          <a:sym typeface="Days"/>
                        </a:rPr>
                        <a:t>Utilisation des ressources</a:t>
                      </a:r>
                      <a:endParaRPr lang="en-US" sz="1100"/>
                    </a:p>
                  </a:txBody>
                  <a:tcPr marL="299753" marR="299753" marT="299753" marB="299753"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a:lnSpc>
                          <a:spcPts val="2331"/>
                        </a:lnSpc>
                        <a:spcBef>
                          <a:spcPct val="0"/>
                        </a:spcBef>
                        <a:defRPr/>
                      </a:pPr>
                      <a:r>
                        <a:rPr lang="en-US" b="true" sz="2199">
                          <a:solidFill>
                            <a:srgbClr val="202354"/>
                          </a:solidFill>
                          <a:latin typeface="Open Sauce Medium"/>
                          <a:ea typeface="Open Sauce Medium"/>
                          <a:cs typeface="Open Sauce Medium"/>
                          <a:sym typeface="Open Sauce Medium"/>
                        </a:rPr>
                        <a:t>Plus élevé</a:t>
                      </a:r>
                      <a:endParaRPr lang="en-US" sz="1100"/>
                    </a:p>
                  </a:txBody>
                  <a:tcPr marL="299753" marR="299753" marT="299753" marB="299753"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a:lnSpc>
                          <a:spcPts val="2331"/>
                        </a:lnSpc>
                        <a:spcBef>
                          <a:spcPct val="0"/>
                        </a:spcBef>
                        <a:defRPr/>
                      </a:pPr>
                      <a:r>
                        <a:rPr lang="en-US" b="true" sz="2199">
                          <a:solidFill>
                            <a:srgbClr val="202354"/>
                          </a:solidFill>
                          <a:latin typeface="Open Sauce Medium"/>
                          <a:ea typeface="Open Sauce Medium"/>
                          <a:cs typeface="Open Sauce Medium"/>
                          <a:sym typeface="Open Sauce Medium"/>
                        </a:rPr>
                        <a:t>Optimisé pour des flux constants</a:t>
                      </a:r>
                      <a:endParaRPr lang="en-US" sz="1100"/>
                    </a:p>
                  </a:txBody>
                  <a:tcPr marL="299753" marR="299753" marT="299753" marB="299753"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r>
              <a:tr h="1407468">
                <a:tc>
                  <a:txBody>
                    <a:bodyPr anchor="t" rtlCol="false"/>
                    <a:lstStyle/>
                    <a:p>
                      <a:pPr algn="ctr">
                        <a:lnSpc>
                          <a:spcPts val="2303"/>
                        </a:lnSpc>
                        <a:spcBef>
                          <a:spcPct val="0"/>
                        </a:spcBef>
                        <a:defRPr/>
                      </a:pPr>
                      <a:r>
                        <a:rPr lang="en-US" sz="2173">
                          <a:solidFill>
                            <a:srgbClr val="202354"/>
                          </a:solidFill>
                          <a:latin typeface="Days"/>
                          <a:ea typeface="Days"/>
                          <a:cs typeface="Days"/>
                          <a:sym typeface="Days"/>
                        </a:rPr>
                        <a:t>Cas d’utilisation</a:t>
                      </a:r>
                      <a:endParaRPr lang="en-US" sz="1100"/>
                    </a:p>
                  </a:txBody>
                  <a:tcPr marL="299753" marR="299753" marT="299753" marB="299753"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a:lnSpc>
                          <a:spcPts val="2331"/>
                        </a:lnSpc>
                        <a:spcBef>
                          <a:spcPct val="0"/>
                        </a:spcBef>
                        <a:defRPr/>
                      </a:pPr>
                      <a:r>
                        <a:rPr lang="en-US" b="true" sz="2199">
                          <a:solidFill>
                            <a:srgbClr val="202354"/>
                          </a:solidFill>
                          <a:latin typeface="Open Sauce Medium"/>
                          <a:ea typeface="Open Sauce Medium"/>
                          <a:cs typeface="Open Sauce Medium"/>
                          <a:sym typeface="Open Sauce Medium"/>
                        </a:rPr>
                        <a:t>Applications classiques</a:t>
                      </a:r>
                      <a:endParaRPr lang="en-US" sz="1100"/>
                    </a:p>
                  </a:txBody>
                  <a:tcPr marL="299753" marR="299753" marT="299753" marB="299753"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c>
                  <a:txBody>
                    <a:bodyPr anchor="t" rtlCol="false"/>
                    <a:lstStyle/>
                    <a:p>
                      <a:pPr algn="ctr">
                        <a:lnSpc>
                          <a:spcPts val="2331"/>
                        </a:lnSpc>
                        <a:spcBef>
                          <a:spcPct val="0"/>
                        </a:spcBef>
                        <a:defRPr/>
                      </a:pPr>
                      <a:r>
                        <a:rPr lang="en-US" b="true" sz="2199">
                          <a:solidFill>
                            <a:srgbClr val="202354"/>
                          </a:solidFill>
                          <a:latin typeface="Open Sauce Medium"/>
                          <a:ea typeface="Open Sauce Medium"/>
                          <a:cs typeface="Open Sauce Medium"/>
                          <a:sym typeface="Open Sauce Medium"/>
                        </a:rPr>
                        <a:t>Applications en temps réel</a:t>
                      </a:r>
                      <a:endParaRPr lang="en-US" sz="1100"/>
                    </a:p>
                  </a:txBody>
                  <a:tcPr marL="299753" marR="299753" marT="299753" marB="299753" anchor="ctr">
                    <a:lnL cmpd="sng" algn="ctr" cap="flat" w="0">
                      <a:solidFill>
                        <a:srgbClr val="A94D8D"/>
                      </a:solidFill>
                      <a:prstDash val="solid"/>
                      <a:round/>
                      <a:headEnd type="none" w="med" len="med"/>
                      <a:tailEnd type="none" w="med" len="med"/>
                    </a:lnL>
                    <a:lnR cmpd="sng" algn="ctr" cap="flat" w="0">
                      <a:solidFill>
                        <a:srgbClr val="A94D8D"/>
                      </a:solidFill>
                      <a:prstDash val="solid"/>
                      <a:round/>
                      <a:headEnd type="none" w="med" len="med"/>
                      <a:tailEnd type="none" w="med" len="med"/>
                    </a:lnR>
                    <a:lnT cmpd="sng" algn="ctr" cap="flat" w="0">
                      <a:solidFill>
                        <a:srgbClr val="A94D8D"/>
                      </a:solidFill>
                      <a:prstDash val="solid"/>
                      <a:round/>
                      <a:headEnd type="none" w="med" len="med"/>
                      <a:tailEnd type="none" w="med" len="med"/>
                    </a:lnT>
                    <a:lnB cmpd="sng" algn="ctr" cap="flat" w="0">
                      <a:solidFill>
                        <a:srgbClr val="A94D8D"/>
                      </a:solidFill>
                      <a:prstDash val="solid"/>
                      <a:round/>
                      <a:headEnd type="none" w="med" len="med"/>
                      <a:tailEnd type="none" w="med" len="med"/>
                    </a:lnB>
                    <a:solidFill>
                      <a:srgbClr val="F5F5F5"/>
                    </a:solidFill>
                  </a:tcPr>
                </a:tc>
              </a:tr>
            </a:tbl>
          </a:graphicData>
        </a:graphic>
      </p:graphicFrame>
      <p:sp>
        <p:nvSpPr>
          <p:cNvPr name="TextBox 4" id="4"/>
          <p:cNvSpPr txBox="true"/>
          <p:nvPr/>
        </p:nvSpPr>
        <p:spPr>
          <a:xfrm rot="0">
            <a:off x="322613" y="585788"/>
            <a:ext cx="13407345" cy="600075"/>
          </a:xfrm>
          <a:prstGeom prst="rect">
            <a:avLst/>
          </a:prstGeom>
        </p:spPr>
        <p:txBody>
          <a:bodyPr anchor="t" rtlCol="false" tIns="0" lIns="0" bIns="0" rIns="0">
            <a:spAutoFit/>
          </a:bodyPr>
          <a:lstStyle/>
          <a:p>
            <a:pPr algn="ctr">
              <a:lnSpc>
                <a:spcPts val="4799"/>
              </a:lnSpc>
            </a:pPr>
            <a:r>
              <a:rPr lang="en-US" b="true" sz="3999" spc="403">
                <a:solidFill>
                  <a:srgbClr val="FFFFFF"/>
                </a:solidFill>
                <a:latin typeface="Open Sauce Medium"/>
                <a:ea typeface="Open Sauce Medium"/>
                <a:cs typeface="Open Sauce Medium"/>
                <a:sym typeface="Open Sauce Medium"/>
              </a:rPr>
              <a:t>COMPARAISON ENTRE HTTP ET WEBSOCKET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B34593">
                <a:alpha val="100000"/>
              </a:srgbClr>
            </a:gs>
            <a:gs pos="100000">
              <a:srgbClr val="151F52">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8100000">
            <a:off x="-5281063" y="-2431920"/>
            <a:ext cx="16893429" cy="10074627"/>
          </a:xfrm>
          <a:custGeom>
            <a:avLst/>
            <a:gdLst/>
            <a:ahLst/>
            <a:cxnLst/>
            <a:rect r="r" b="b" t="t" l="l"/>
            <a:pathLst>
              <a:path h="10074627" w="16893429">
                <a:moveTo>
                  <a:pt x="0" y="0"/>
                </a:moveTo>
                <a:lnTo>
                  <a:pt x="16893430" y="0"/>
                </a:lnTo>
                <a:lnTo>
                  <a:pt x="16893430" y="10074627"/>
                </a:lnTo>
                <a:lnTo>
                  <a:pt x="0" y="100746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7854386">
            <a:off x="6047167" y="2185194"/>
            <a:ext cx="16893429" cy="10074627"/>
          </a:xfrm>
          <a:custGeom>
            <a:avLst/>
            <a:gdLst/>
            <a:ahLst/>
            <a:cxnLst/>
            <a:rect r="r" b="b" t="t" l="l"/>
            <a:pathLst>
              <a:path h="10074627" w="16893429">
                <a:moveTo>
                  <a:pt x="0" y="0"/>
                </a:moveTo>
                <a:lnTo>
                  <a:pt x="16893430" y="0"/>
                </a:lnTo>
                <a:lnTo>
                  <a:pt x="16893430" y="10074627"/>
                </a:lnTo>
                <a:lnTo>
                  <a:pt x="0" y="100746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566398" y="1333975"/>
            <a:ext cx="15433919" cy="7619050"/>
            <a:chOff x="0" y="0"/>
            <a:chExt cx="4064900" cy="2006663"/>
          </a:xfrm>
        </p:grpSpPr>
        <p:sp>
          <p:nvSpPr>
            <p:cNvPr name="Freeform 5" id="5"/>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6" id="6"/>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TextBox 7" id="7"/>
          <p:cNvSpPr txBox="true"/>
          <p:nvPr/>
        </p:nvSpPr>
        <p:spPr>
          <a:xfrm rot="0">
            <a:off x="4691519" y="6522102"/>
            <a:ext cx="4452481" cy="1353186"/>
          </a:xfrm>
          <a:prstGeom prst="rect">
            <a:avLst/>
          </a:prstGeom>
        </p:spPr>
        <p:txBody>
          <a:bodyPr anchor="t" rtlCol="false" tIns="0" lIns="0" bIns="0" rIns="0">
            <a:spAutoFit/>
          </a:bodyPr>
          <a:lstStyle/>
          <a:p>
            <a:pPr algn="l">
              <a:lnSpc>
                <a:spcPts val="3639"/>
              </a:lnSpc>
            </a:pPr>
            <a:r>
              <a:rPr lang="en-US" sz="2599" b="true">
                <a:solidFill>
                  <a:srgbClr val="000000"/>
                </a:solidFill>
                <a:latin typeface="Open Sauce Medium"/>
                <a:ea typeface="Open Sauce Medium"/>
                <a:cs typeface="Open Sauce Medium"/>
                <a:sym typeface="Open Sauce Medium"/>
              </a:rPr>
              <a:t>Meilleure gestion des mises à jour fréquentes</a:t>
            </a:r>
          </a:p>
          <a:p>
            <a:pPr algn="l">
              <a:lnSpc>
                <a:spcPts val="3639"/>
              </a:lnSpc>
              <a:spcBef>
                <a:spcPct val="0"/>
              </a:spcBef>
            </a:pPr>
          </a:p>
        </p:txBody>
      </p:sp>
      <p:grpSp>
        <p:nvGrpSpPr>
          <p:cNvPr name="Group 8" id="8"/>
          <p:cNvGrpSpPr/>
          <p:nvPr/>
        </p:nvGrpSpPr>
        <p:grpSpPr>
          <a:xfrm rot="0">
            <a:off x="3417346" y="4493536"/>
            <a:ext cx="898829" cy="939201"/>
            <a:chOff x="0" y="0"/>
            <a:chExt cx="1198439" cy="1252268"/>
          </a:xfrm>
        </p:grpSpPr>
        <p:grpSp>
          <p:nvGrpSpPr>
            <p:cNvPr name="Group 9" id="9"/>
            <p:cNvGrpSpPr/>
            <p:nvPr/>
          </p:nvGrpSpPr>
          <p:grpSpPr>
            <a:xfrm rot="0">
              <a:off x="0" y="0"/>
              <a:ext cx="1198439" cy="1252268"/>
              <a:chOff x="0" y="0"/>
              <a:chExt cx="354711" cy="370643"/>
            </a:xfrm>
          </p:grpSpPr>
          <p:sp>
            <p:nvSpPr>
              <p:cNvPr name="Freeform 10" id="10"/>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11" id="11"/>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b="true" sz="4549">
                  <a:solidFill>
                    <a:srgbClr val="FFFFFF"/>
                  </a:solidFill>
                  <a:latin typeface="Open Sauce Medium"/>
                  <a:ea typeface="Open Sauce Medium"/>
                  <a:cs typeface="Open Sauce Medium"/>
                  <a:sym typeface="Open Sauce Medium"/>
                </a:rPr>
                <a:t>01</a:t>
              </a:r>
            </a:p>
          </p:txBody>
        </p:sp>
      </p:grpSp>
      <p:sp>
        <p:nvSpPr>
          <p:cNvPr name="TextBox 13" id="13"/>
          <p:cNvSpPr txBox="true"/>
          <p:nvPr/>
        </p:nvSpPr>
        <p:spPr>
          <a:xfrm rot="0">
            <a:off x="4691519" y="4509458"/>
            <a:ext cx="3736180" cy="1353186"/>
          </a:xfrm>
          <a:prstGeom prst="rect">
            <a:avLst/>
          </a:prstGeom>
        </p:spPr>
        <p:txBody>
          <a:bodyPr anchor="t" rtlCol="false" tIns="0" lIns="0" bIns="0" rIns="0">
            <a:spAutoFit/>
          </a:bodyPr>
          <a:lstStyle/>
          <a:p>
            <a:pPr algn="l">
              <a:lnSpc>
                <a:spcPts val="3639"/>
              </a:lnSpc>
              <a:spcBef>
                <a:spcPct val="0"/>
              </a:spcBef>
            </a:pPr>
            <a:r>
              <a:rPr lang="en-US" b="true" sz="2599">
                <a:solidFill>
                  <a:srgbClr val="000000"/>
                </a:solidFill>
                <a:latin typeface="Open Sauce Medium"/>
                <a:ea typeface="Open Sauce Medium"/>
                <a:cs typeface="Open Sauce Medium"/>
                <a:sym typeface="Open Sauce Medium"/>
              </a:rPr>
              <a:t>Communication bidirectionnelle persistante </a:t>
            </a:r>
          </a:p>
        </p:txBody>
      </p:sp>
      <p:sp>
        <p:nvSpPr>
          <p:cNvPr name="TextBox 14" id="14"/>
          <p:cNvSpPr txBox="true"/>
          <p:nvPr/>
        </p:nvSpPr>
        <p:spPr>
          <a:xfrm rot="0">
            <a:off x="10791591" y="4509458"/>
            <a:ext cx="3702291" cy="895986"/>
          </a:xfrm>
          <a:prstGeom prst="rect">
            <a:avLst/>
          </a:prstGeom>
        </p:spPr>
        <p:txBody>
          <a:bodyPr anchor="t" rtlCol="false" tIns="0" lIns="0" bIns="0" rIns="0">
            <a:spAutoFit/>
          </a:bodyPr>
          <a:lstStyle/>
          <a:p>
            <a:pPr algn="l">
              <a:lnSpc>
                <a:spcPts val="3639"/>
              </a:lnSpc>
              <a:spcBef>
                <a:spcPct val="0"/>
              </a:spcBef>
            </a:pPr>
            <a:r>
              <a:rPr lang="en-US" b="true" sz="2599">
                <a:solidFill>
                  <a:srgbClr val="000000"/>
                </a:solidFill>
                <a:latin typeface="Open Sauce Medium"/>
                <a:ea typeface="Open Sauce Medium"/>
                <a:cs typeface="Open Sauce Medium"/>
                <a:sym typeface="Open Sauce Medium"/>
              </a:rPr>
              <a:t>Réduction de la latence </a:t>
            </a:r>
          </a:p>
        </p:txBody>
      </p:sp>
      <p:sp>
        <p:nvSpPr>
          <p:cNvPr name="TextBox 15" id="15"/>
          <p:cNvSpPr txBox="true"/>
          <p:nvPr/>
        </p:nvSpPr>
        <p:spPr>
          <a:xfrm rot="0">
            <a:off x="10791591" y="6522102"/>
            <a:ext cx="3702291" cy="895986"/>
          </a:xfrm>
          <a:prstGeom prst="rect">
            <a:avLst/>
          </a:prstGeom>
        </p:spPr>
        <p:txBody>
          <a:bodyPr anchor="t" rtlCol="false" tIns="0" lIns="0" bIns="0" rIns="0">
            <a:spAutoFit/>
          </a:bodyPr>
          <a:lstStyle/>
          <a:p>
            <a:pPr algn="l">
              <a:lnSpc>
                <a:spcPts val="3639"/>
              </a:lnSpc>
              <a:spcBef>
                <a:spcPct val="0"/>
              </a:spcBef>
            </a:pPr>
            <a:r>
              <a:rPr lang="en-US" b="true" sz="2599">
                <a:solidFill>
                  <a:srgbClr val="000000"/>
                </a:solidFill>
                <a:latin typeface="Open Sauce Medium"/>
                <a:ea typeface="Open Sauce Medium"/>
                <a:cs typeface="Open Sauce Medium"/>
                <a:sym typeface="Open Sauce Medium"/>
              </a:rPr>
              <a:t>Optimisation des ressources </a:t>
            </a:r>
          </a:p>
        </p:txBody>
      </p:sp>
      <p:sp>
        <p:nvSpPr>
          <p:cNvPr name="TextBox 16" id="16"/>
          <p:cNvSpPr txBox="true"/>
          <p:nvPr/>
        </p:nvSpPr>
        <p:spPr>
          <a:xfrm rot="0">
            <a:off x="6024143" y="2402193"/>
            <a:ext cx="6518429" cy="1142622"/>
          </a:xfrm>
          <a:prstGeom prst="rect">
            <a:avLst/>
          </a:prstGeom>
        </p:spPr>
        <p:txBody>
          <a:bodyPr anchor="t" rtlCol="false" tIns="0" lIns="0" bIns="0" rIns="0">
            <a:spAutoFit/>
          </a:bodyPr>
          <a:lstStyle/>
          <a:p>
            <a:pPr algn="ctr">
              <a:lnSpc>
                <a:spcPts val="4561"/>
              </a:lnSpc>
            </a:pPr>
            <a:r>
              <a:rPr lang="en-US" b="true" sz="3801">
                <a:solidFill>
                  <a:srgbClr val="000000"/>
                </a:solidFill>
                <a:latin typeface="Open Sauce Medium"/>
                <a:ea typeface="Open Sauce Medium"/>
                <a:cs typeface="Open Sauce Medium"/>
                <a:sym typeface="Open Sauce Medium"/>
              </a:rPr>
              <a:t>AVANTAGES DE WEBSOCKET </a:t>
            </a:r>
          </a:p>
        </p:txBody>
      </p:sp>
      <p:grpSp>
        <p:nvGrpSpPr>
          <p:cNvPr name="Group 17" id="17"/>
          <p:cNvGrpSpPr/>
          <p:nvPr/>
        </p:nvGrpSpPr>
        <p:grpSpPr>
          <a:xfrm rot="0">
            <a:off x="9565018" y="4478643"/>
            <a:ext cx="898829" cy="939201"/>
            <a:chOff x="0" y="0"/>
            <a:chExt cx="1198439" cy="1252268"/>
          </a:xfrm>
        </p:grpSpPr>
        <p:grpSp>
          <p:nvGrpSpPr>
            <p:cNvPr name="Group 18" id="18"/>
            <p:cNvGrpSpPr/>
            <p:nvPr/>
          </p:nvGrpSpPr>
          <p:grpSpPr>
            <a:xfrm rot="0">
              <a:off x="0" y="0"/>
              <a:ext cx="1198439" cy="1252268"/>
              <a:chOff x="0" y="0"/>
              <a:chExt cx="354711" cy="370643"/>
            </a:xfrm>
          </p:grpSpPr>
          <p:sp>
            <p:nvSpPr>
              <p:cNvPr name="Freeform 19" id="19"/>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20" id="20"/>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b="true" sz="4549">
                  <a:solidFill>
                    <a:srgbClr val="FFFFFF"/>
                  </a:solidFill>
                  <a:latin typeface="Open Sauce Medium"/>
                  <a:ea typeface="Open Sauce Medium"/>
                  <a:cs typeface="Open Sauce Medium"/>
                  <a:sym typeface="Open Sauce Medium"/>
                </a:rPr>
                <a:t>02</a:t>
              </a:r>
            </a:p>
          </p:txBody>
        </p:sp>
      </p:grpSp>
      <p:grpSp>
        <p:nvGrpSpPr>
          <p:cNvPr name="Group 22" id="22"/>
          <p:cNvGrpSpPr/>
          <p:nvPr/>
        </p:nvGrpSpPr>
        <p:grpSpPr>
          <a:xfrm rot="0">
            <a:off x="3417346" y="6491288"/>
            <a:ext cx="898829" cy="939201"/>
            <a:chOff x="0" y="0"/>
            <a:chExt cx="1198439" cy="1252268"/>
          </a:xfrm>
        </p:grpSpPr>
        <p:grpSp>
          <p:nvGrpSpPr>
            <p:cNvPr name="Group 23" id="23"/>
            <p:cNvGrpSpPr/>
            <p:nvPr/>
          </p:nvGrpSpPr>
          <p:grpSpPr>
            <a:xfrm rot="0">
              <a:off x="0" y="0"/>
              <a:ext cx="1198439" cy="1252268"/>
              <a:chOff x="0" y="0"/>
              <a:chExt cx="354711" cy="370643"/>
            </a:xfrm>
          </p:grpSpPr>
          <p:sp>
            <p:nvSpPr>
              <p:cNvPr name="Freeform 24" id="24"/>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25" id="25"/>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b="true" sz="4549">
                  <a:solidFill>
                    <a:srgbClr val="FFFFFF"/>
                  </a:solidFill>
                  <a:latin typeface="Open Sauce Medium"/>
                  <a:ea typeface="Open Sauce Medium"/>
                  <a:cs typeface="Open Sauce Medium"/>
                  <a:sym typeface="Open Sauce Medium"/>
                </a:rPr>
                <a:t>03</a:t>
              </a:r>
            </a:p>
          </p:txBody>
        </p:sp>
      </p:grpSp>
      <p:grpSp>
        <p:nvGrpSpPr>
          <p:cNvPr name="Group 27" id="27"/>
          <p:cNvGrpSpPr/>
          <p:nvPr/>
        </p:nvGrpSpPr>
        <p:grpSpPr>
          <a:xfrm rot="0">
            <a:off x="9565018" y="6491288"/>
            <a:ext cx="898829" cy="939201"/>
            <a:chOff x="0" y="0"/>
            <a:chExt cx="1198439" cy="1252268"/>
          </a:xfrm>
        </p:grpSpPr>
        <p:grpSp>
          <p:nvGrpSpPr>
            <p:cNvPr name="Group 28" id="28"/>
            <p:cNvGrpSpPr/>
            <p:nvPr/>
          </p:nvGrpSpPr>
          <p:grpSpPr>
            <a:xfrm rot="0">
              <a:off x="0" y="0"/>
              <a:ext cx="1198439" cy="1252268"/>
              <a:chOff x="0" y="0"/>
              <a:chExt cx="354711" cy="370643"/>
            </a:xfrm>
          </p:grpSpPr>
          <p:sp>
            <p:nvSpPr>
              <p:cNvPr name="Freeform 29" id="29"/>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30" id="30"/>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b="true" sz="4549">
                  <a:solidFill>
                    <a:srgbClr val="FFFFFF"/>
                  </a:solidFill>
                  <a:latin typeface="Open Sauce Medium"/>
                  <a:ea typeface="Open Sauce Medium"/>
                  <a:cs typeface="Open Sauce Medium"/>
                  <a:sym typeface="Open Sauce Medium"/>
                </a:rPr>
                <a:t>04</a:t>
              </a:r>
            </a:p>
          </p:txBody>
        </p:sp>
      </p:grpSp>
      <p:sp>
        <p:nvSpPr>
          <p:cNvPr name="TextBox 32" id="32"/>
          <p:cNvSpPr txBox="true"/>
          <p:nvPr/>
        </p:nvSpPr>
        <p:spPr>
          <a:xfrm rot="0">
            <a:off x="7732930" y="1617968"/>
            <a:ext cx="2822141" cy="774700"/>
          </a:xfrm>
          <a:prstGeom prst="rect">
            <a:avLst/>
          </a:prstGeom>
        </p:spPr>
        <p:txBody>
          <a:bodyPr anchor="t" rtlCol="false" tIns="0" lIns="0" bIns="0" rIns="0">
            <a:spAutoFit/>
          </a:bodyPr>
          <a:lstStyle/>
          <a:p>
            <a:pPr algn="ctr">
              <a:lnSpc>
                <a:spcPts val="6049"/>
              </a:lnSpc>
            </a:pPr>
            <a:r>
              <a:rPr lang="en-US" sz="5499" spc="175">
                <a:solidFill>
                  <a:srgbClr val="000000"/>
                </a:solidFill>
                <a:latin typeface="Days"/>
                <a:ea typeface="Days"/>
                <a:cs typeface="Days"/>
                <a:sym typeface="Days"/>
              </a:rPr>
              <a:t>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02354"/>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4006580"/>
            <a:ext cx="18288000" cy="10906298"/>
          </a:xfrm>
          <a:custGeom>
            <a:avLst/>
            <a:gdLst/>
            <a:ahLst/>
            <a:cxnLst/>
            <a:rect r="r" b="b" t="t" l="l"/>
            <a:pathLst>
              <a:path h="10906298" w="18288000">
                <a:moveTo>
                  <a:pt x="0" y="0"/>
                </a:moveTo>
                <a:lnTo>
                  <a:pt x="18288000" y="0"/>
                </a:lnTo>
                <a:lnTo>
                  <a:pt x="18288000" y="10906298"/>
                </a:lnTo>
                <a:lnTo>
                  <a:pt x="0" y="109062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a:off x="3542778" y="2148671"/>
            <a:ext cx="11291300" cy="0"/>
          </a:xfrm>
          <a:prstGeom prst="line">
            <a:avLst/>
          </a:prstGeom>
          <a:ln cap="flat" w="76200">
            <a:gradFill>
              <a:gsLst>
                <a:gs pos="0">
                  <a:srgbClr val="B34593">
                    <a:alpha val="100000"/>
                  </a:srgbClr>
                </a:gs>
                <a:gs pos="100000">
                  <a:srgbClr val="FFFFFF">
                    <a:alpha val="100000"/>
                  </a:srgbClr>
                </a:gs>
              </a:gsLst>
              <a:lin ang="5400000"/>
            </a:gradFill>
            <a:prstDash val="solid"/>
            <a:headEnd type="none" len="sm" w="sm"/>
            <a:tailEnd type="none" len="sm" w="sm"/>
          </a:ln>
        </p:spPr>
      </p:sp>
      <p:grpSp>
        <p:nvGrpSpPr>
          <p:cNvPr name="Group 4" id="4"/>
          <p:cNvGrpSpPr>
            <a:grpSpLocks noChangeAspect="true"/>
          </p:cNvGrpSpPr>
          <p:nvPr/>
        </p:nvGrpSpPr>
        <p:grpSpPr>
          <a:xfrm rot="5400000">
            <a:off x="14499420" y="1943062"/>
            <a:ext cx="411218" cy="411218"/>
            <a:chOff x="6705600" y="1371600"/>
            <a:chExt cx="10972800" cy="10972800"/>
          </a:xfrm>
        </p:grpSpPr>
        <p:sp>
          <p:nvSpPr>
            <p:cNvPr name="Freeform 5" id="5"/>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FFFFFF">
                    <a:alpha val="100000"/>
                  </a:srgbClr>
                </a:gs>
              </a:gsLst>
              <a:lin ang="5400000"/>
            </a:gradFill>
          </p:spPr>
        </p:sp>
      </p:grpSp>
      <p:grpSp>
        <p:nvGrpSpPr>
          <p:cNvPr name="Group 6" id="6"/>
          <p:cNvGrpSpPr>
            <a:grpSpLocks noChangeAspect="true"/>
          </p:cNvGrpSpPr>
          <p:nvPr/>
        </p:nvGrpSpPr>
        <p:grpSpPr>
          <a:xfrm rot="5400000">
            <a:off x="10605478" y="1933537"/>
            <a:ext cx="411218" cy="411218"/>
            <a:chOff x="6705600" y="1371600"/>
            <a:chExt cx="10972800" cy="10972800"/>
          </a:xfrm>
        </p:grpSpPr>
        <p:sp>
          <p:nvSpPr>
            <p:cNvPr name="Freeform 7" id="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FFFFFF">
                    <a:alpha val="100000"/>
                  </a:srgbClr>
                </a:gs>
              </a:gsLst>
              <a:lin ang="5400000"/>
            </a:gradFill>
          </p:spPr>
        </p:sp>
      </p:grpSp>
      <p:grpSp>
        <p:nvGrpSpPr>
          <p:cNvPr name="Group 8" id="8"/>
          <p:cNvGrpSpPr>
            <a:grpSpLocks noChangeAspect="true"/>
          </p:cNvGrpSpPr>
          <p:nvPr/>
        </p:nvGrpSpPr>
        <p:grpSpPr>
          <a:xfrm rot="5400000">
            <a:off x="6897071" y="1943062"/>
            <a:ext cx="411218" cy="411218"/>
            <a:chOff x="6705600" y="1371600"/>
            <a:chExt cx="10972800" cy="10972800"/>
          </a:xfrm>
        </p:grpSpPr>
        <p:sp>
          <p:nvSpPr>
            <p:cNvPr name="Freeform 9" id="9"/>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FFFFFF">
                    <a:alpha val="100000"/>
                  </a:srgbClr>
                </a:gs>
              </a:gsLst>
              <a:lin ang="5400000"/>
            </a:gradFill>
          </p:spPr>
        </p:sp>
      </p:grpSp>
      <p:grpSp>
        <p:nvGrpSpPr>
          <p:cNvPr name="Group 10" id="10"/>
          <p:cNvGrpSpPr>
            <a:grpSpLocks noChangeAspect="true"/>
          </p:cNvGrpSpPr>
          <p:nvPr/>
        </p:nvGrpSpPr>
        <p:grpSpPr>
          <a:xfrm rot="5400000">
            <a:off x="3514203" y="1986695"/>
            <a:ext cx="411218" cy="411218"/>
            <a:chOff x="6705600" y="1371600"/>
            <a:chExt cx="10972800" cy="10972800"/>
          </a:xfrm>
        </p:grpSpPr>
        <p:sp>
          <p:nvSpPr>
            <p:cNvPr name="Freeform 11" id="11"/>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FFFFFF">
                    <a:alpha val="100000"/>
                  </a:srgbClr>
                </a:gs>
              </a:gsLst>
              <a:lin ang="5400000"/>
            </a:gradFill>
          </p:spPr>
        </p:sp>
      </p:grpSp>
      <p:sp>
        <p:nvSpPr>
          <p:cNvPr name="TextBox 12" id="12"/>
          <p:cNvSpPr txBox="true"/>
          <p:nvPr/>
        </p:nvSpPr>
        <p:spPr>
          <a:xfrm rot="0">
            <a:off x="1882642" y="2683663"/>
            <a:ext cx="3320271" cy="1218141"/>
          </a:xfrm>
          <a:prstGeom prst="rect">
            <a:avLst/>
          </a:prstGeom>
        </p:spPr>
        <p:txBody>
          <a:bodyPr anchor="t" rtlCol="false" tIns="0" lIns="0" bIns="0" rIns="0">
            <a:spAutoFit/>
          </a:bodyPr>
          <a:lstStyle/>
          <a:p>
            <a:pPr algn="ctr">
              <a:lnSpc>
                <a:spcPts val="3208"/>
              </a:lnSpc>
            </a:pPr>
            <a:r>
              <a:rPr lang="en-US" b="true" sz="2916" spc="93">
                <a:solidFill>
                  <a:srgbClr val="FFFFFF"/>
                </a:solidFill>
                <a:latin typeface="Open Sauce Medium"/>
                <a:ea typeface="Open Sauce Medium"/>
                <a:cs typeface="Open Sauce Medium"/>
                <a:sym typeface="Open Sauce Medium"/>
              </a:rPr>
              <a:t>HANDSHAKE HTTP</a:t>
            </a:r>
          </a:p>
          <a:p>
            <a:pPr algn="ctr">
              <a:lnSpc>
                <a:spcPts val="3208"/>
              </a:lnSpc>
            </a:pPr>
          </a:p>
        </p:txBody>
      </p:sp>
      <p:sp>
        <p:nvSpPr>
          <p:cNvPr name="TextBox 13" id="13"/>
          <p:cNvSpPr txBox="true"/>
          <p:nvPr/>
        </p:nvSpPr>
        <p:spPr>
          <a:xfrm rot="0">
            <a:off x="12836664" y="2554305"/>
            <a:ext cx="3325512" cy="1218141"/>
          </a:xfrm>
          <a:prstGeom prst="rect">
            <a:avLst/>
          </a:prstGeom>
        </p:spPr>
        <p:txBody>
          <a:bodyPr anchor="t" rtlCol="false" tIns="0" lIns="0" bIns="0" rIns="0">
            <a:spAutoFit/>
          </a:bodyPr>
          <a:lstStyle/>
          <a:p>
            <a:pPr algn="ctr">
              <a:lnSpc>
                <a:spcPts val="3208"/>
              </a:lnSpc>
            </a:pPr>
            <a:r>
              <a:rPr lang="en-US" b="true" sz="2916" spc="93">
                <a:solidFill>
                  <a:srgbClr val="FFFFFF"/>
                </a:solidFill>
                <a:latin typeface="Open Sauce Medium"/>
                <a:ea typeface="Open Sauce Medium"/>
                <a:cs typeface="Open Sauce Medium"/>
                <a:sym typeface="Open Sauce Medium"/>
              </a:rPr>
              <a:t>FERMETURE DE LA CONNEXION</a:t>
            </a:r>
          </a:p>
          <a:p>
            <a:pPr algn="ctr">
              <a:lnSpc>
                <a:spcPts val="3208"/>
              </a:lnSpc>
            </a:pPr>
          </a:p>
        </p:txBody>
      </p:sp>
      <p:sp>
        <p:nvSpPr>
          <p:cNvPr name="TextBox 14" id="14"/>
          <p:cNvSpPr txBox="true"/>
          <p:nvPr/>
        </p:nvSpPr>
        <p:spPr>
          <a:xfrm rot="0">
            <a:off x="5439924" y="2582880"/>
            <a:ext cx="3325512" cy="1218141"/>
          </a:xfrm>
          <a:prstGeom prst="rect">
            <a:avLst/>
          </a:prstGeom>
        </p:spPr>
        <p:txBody>
          <a:bodyPr anchor="t" rtlCol="false" tIns="0" lIns="0" bIns="0" rIns="0">
            <a:spAutoFit/>
          </a:bodyPr>
          <a:lstStyle/>
          <a:p>
            <a:pPr algn="ctr">
              <a:lnSpc>
                <a:spcPts val="3208"/>
              </a:lnSpc>
            </a:pPr>
            <a:r>
              <a:rPr lang="en-US" b="true" sz="2916" spc="93">
                <a:solidFill>
                  <a:srgbClr val="FFFFFF"/>
                </a:solidFill>
                <a:latin typeface="Open Sauce Medium"/>
                <a:ea typeface="Open Sauce Medium"/>
                <a:cs typeface="Open Sauce Medium"/>
                <a:sym typeface="Open Sauce Medium"/>
              </a:rPr>
              <a:t>CONNEXION WEBSOCKET</a:t>
            </a:r>
          </a:p>
          <a:p>
            <a:pPr algn="ctr">
              <a:lnSpc>
                <a:spcPts val="3208"/>
              </a:lnSpc>
            </a:pPr>
          </a:p>
        </p:txBody>
      </p:sp>
      <p:sp>
        <p:nvSpPr>
          <p:cNvPr name="TextBox 15" id="15"/>
          <p:cNvSpPr txBox="true"/>
          <p:nvPr/>
        </p:nvSpPr>
        <p:spPr>
          <a:xfrm rot="0">
            <a:off x="9457556" y="2573355"/>
            <a:ext cx="2707061" cy="1218141"/>
          </a:xfrm>
          <a:prstGeom prst="rect">
            <a:avLst/>
          </a:prstGeom>
        </p:spPr>
        <p:txBody>
          <a:bodyPr anchor="t" rtlCol="false" tIns="0" lIns="0" bIns="0" rIns="0">
            <a:spAutoFit/>
          </a:bodyPr>
          <a:lstStyle/>
          <a:p>
            <a:pPr algn="ctr">
              <a:lnSpc>
                <a:spcPts val="3208"/>
              </a:lnSpc>
            </a:pPr>
            <a:r>
              <a:rPr lang="en-US" b="true" sz="2916" spc="93">
                <a:solidFill>
                  <a:srgbClr val="FFFFFF"/>
                </a:solidFill>
                <a:latin typeface="Open Sauce Medium"/>
                <a:ea typeface="Open Sauce Medium"/>
                <a:cs typeface="Open Sauce Medium"/>
                <a:sym typeface="Open Sauce Medium"/>
              </a:rPr>
              <a:t>ÉCHANGE DE MESSAGES</a:t>
            </a:r>
          </a:p>
          <a:p>
            <a:pPr algn="ctr">
              <a:lnSpc>
                <a:spcPts val="3208"/>
              </a:lnSpc>
            </a:pPr>
          </a:p>
        </p:txBody>
      </p:sp>
      <p:sp>
        <p:nvSpPr>
          <p:cNvPr name="TextBox 16" id="16"/>
          <p:cNvSpPr txBox="true"/>
          <p:nvPr/>
        </p:nvSpPr>
        <p:spPr>
          <a:xfrm rot="0">
            <a:off x="1639216" y="545710"/>
            <a:ext cx="15009567" cy="880254"/>
          </a:xfrm>
          <a:prstGeom prst="rect">
            <a:avLst/>
          </a:prstGeom>
        </p:spPr>
        <p:txBody>
          <a:bodyPr anchor="t" rtlCol="false" tIns="0" lIns="0" bIns="0" rIns="0">
            <a:spAutoFit/>
          </a:bodyPr>
          <a:lstStyle/>
          <a:p>
            <a:pPr algn="ctr" marL="0" indent="0" lvl="0">
              <a:lnSpc>
                <a:spcPts val="7236"/>
              </a:lnSpc>
              <a:spcBef>
                <a:spcPct val="0"/>
              </a:spcBef>
            </a:pPr>
            <a:r>
              <a:rPr lang="en-US" b="true" sz="5243" spc="146">
                <a:solidFill>
                  <a:srgbClr val="FFFFFF"/>
                </a:solidFill>
                <a:latin typeface="Open Sauce Medium"/>
                <a:ea typeface="Open Sauce Medium"/>
                <a:cs typeface="Open Sauce Medium"/>
                <a:sym typeface="Open Sauce Medium"/>
              </a:rPr>
              <a:t>3.FONCTIONNEMENT DE WEBSOCKET</a:t>
            </a:r>
          </a:p>
        </p:txBody>
      </p:sp>
      <p:sp>
        <p:nvSpPr>
          <p:cNvPr name="Freeform 17" id="17"/>
          <p:cNvSpPr/>
          <p:nvPr/>
        </p:nvSpPr>
        <p:spPr>
          <a:xfrm flipH="false" flipV="false" rot="0">
            <a:off x="4412226" y="3873230"/>
            <a:ext cx="9463549" cy="6163418"/>
          </a:xfrm>
          <a:custGeom>
            <a:avLst/>
            <a:gdLst/>
            <a:ahLst/>
            <a:cxnLst/>
            <a:rect r="r" b="b" t="t" l="l"/>
            <a:pathLst>
              <a:path h="6163418" w="9463549">
                <a:moveTo>
                  <a:pt x="0" y="0"/>
                </a:moveTo>
                <a:lnTo>
                  <a:pt x="9463548" y="0"/>
                </a:lnTo>
                <a:lnTo>
                  <a:pt x="9463548" y="6163418"/>
                </a:lnTo>
                <a:lnTo>
                  <a:pt x="0" y="6163418"/>
                </a:lnTo>
                <a:lnTo>
                  <a:pt x="0" y="0"/>
                </a:lnTo>
                <a:close/>
              </a:path>
            </a:pathLst>
          </a:custGeom>
          <a:blipFill>
            <a:blip r:embed="rId5"/>
            <a:stretch>
              <a:fillRect l="-2984" t="0" r="-5562" b="0"/>
            </a:stretch>
          </a:blipFill>
          <a:ln w="38100" cap="rnd">
            <a:gradFill>
              <a:gsLst>
                <a:gs pos="0">
                  <a:srgbClr val="B34593">
                    <a:alpha val="100000"/>
                  </a:srgbClr>
                </a:gs>
                <a:gs pos="100000">
                  <a:srgbClr val="FFFFFF">
                    <a:alpha val="100000"/>
                  </a:srgbClr>
                </a:gs>
              </a:gsLst>
              <a:lin ang="5400000"/>
            </a:gradFill>
            <a:prstDash val="solid"/>
            <a:round/>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DAGhk9gWkDE</dc:identifier>
  <dcterms:modified xsi:type="dcterms:W3CDTF">2011-08-01T06:04:30Z</dcterms:modified>
  <cp:revision>1</cp:revision>
  <dc:title>Copie de Blue and Pink Professional Business Strategy Presentation</dc:title>
</cp:coreProperties>
</file>